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3"/>
  </p:sldMasterIdLst>
  <p:notesMasterIdLst>
    <p:notesMasterId r:id="rId18"/>
  </p:notesMasterIdLst>
  <p:handoutMasterIdLst>
    <p:handoutMasterId r:id="rId19"/>
  </p:handoutMasterIdLst>
  <p:sldIdLst>
    <p:sldId id="259" r:id="rId4"/>
    <p:sldId id="269" r:id="rId5"/>
    <p:sldId id="260" r:id="rId6"/>
    <p:sldId id="261" r:id="rId7"/>
    <p:sldId id="270" r:id="rId8"/>
    <p:sldId id="262" r:id="rId9"/>
    <p:sldId id="271" r:id="rId10"/>
    <p:sldId id="263" r:id="rId11"/>
    <p:sldId id="265" r:id="rId12"/>
    <p:sldId id="266" r:id="rId13"/>
    <p:sldId id="272" r:id="rId14"/>
    <p:sldId id="267" r:id="rId15"/>
    <p:sldId id="273" r:id="rId16"/>
    <p:sldId id="268" r:id="rId17"/>
  </p:sldIdLst>
  <p:sldSz cx="9144000" cy="6858000" type="screen4x3"/>
  <p:notesSz cx="6797675" cy="9926638"/>
  <p:defaultTextStyle>
    <a:defPPr>
      <a:defRPr lang="de-CH"/>
    </a:defPPr>
    <a:lvl1pPr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1pPr>
    <a:lvl2pPr marL="4572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2pPr>
    <a:lvl3pPr marL="9144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3pPr>
    <a:lvl4pPr marL="13716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4pPr>
    <a:lvl5pPr marL="1828800" algn="l" rtl="0" eaLnBrk="0" fontAlgn="base" hangingPunct="0">
      <a:spcBef>
        <a:spcPct val="0"/>
      </a:spcBef>
      <a:spcAft>
        <a:spcPct val="0"/>
      </a:spcAft>
      <a:defRPr sz="900" kern="1200">
        <a:solidFill>
          <a:srgbClr val="000099"/>
        </a:solidFill>
        <a:latin typeface="Arial" panose="020B0604020202020204" pitchFamily="34" charset="0"/>
        <a:ea typeface="+mn-ea"/>
        <a:cs typeface="+mn-cs"/>
      </a:defRPr>
    </a:lvl5pPr>
    <a:lvl6pPr marL="2286000" algn="l" defTabSz="914400" rtl="0" eaLnBrk="1" latinLnBrk="0" hangingPunct="1">
      <a:defRPr sz="900" kern="1200">
        <a:solidFill>
          <a:srgbClr val="000099"/>
        </a:solidFill>
        <a:latin typeface="Arial" panose="020B0604020202020204" pitchFamily="34" charset="0"/>
        <a:ea typeface="+mn-ea"/>
        <a:cs typeface="+mn-cs"/>
      </a:defRPr>
    </a:lvl6pPr>
    <a:lvl7pPr marL="2743200" algn="l" defTabSz="914400" rtl="0" eaLnBrk="1" latinLnBrk="0" hangingPunct="1">
      <a:defRPr sz="900" kern="1200">
        <a:solidFill>
          <a:srgbClr val="000099"/>
        </a:solidFill>
        <a:latin typeface="Arial" panose="020B0604020202020204" pitchFamily="34" charset="0"/>
        <a:ea typeface="+mn-ea"/>
        <a:cs typeface="+mn-cs"/>
      </a:defRPr>
    </a:lvl7pPr>
    <a:lvl8pPr marL="3200400" algn="l" defTabSz="914400" rtl="0" eaLnBrk="1" latinLnBrk="0" hangingPunct="1">
      <a:defRPr sz="900" kern="1200">
        <a:solidFill>
          <a:srgbClr val="000099"/>
        </a:solidFill>
        <a:latin typeface="Arial" panose="020B0604020202020204" pitchFamily="34" charset="0"/>
        <a:ea typeface="+mn-ea"/>
        <a:cs typeface="+mn-cs"/>
      </a:defRPr>
    </a:lvl8pPr>
    <a:lvl9pPr marL="3657600" algn="l" defTabSz="914400" rtl="0" eaLnBrk="1" latinLnBrk="0" hangingPunct="1">
      <a:defRPr sz="900" kern="1200">
        <a:solidFill>
          <a:srgbClr val="000099"/>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80830498" initials="B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E"/>
    <a:srgbClr val="365F91"/>
    <a:srgbClr val="CCCCCC"/>
    <a:srgbClr val="FF66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3" autoAdjust="0"/>
    <p:restoredTop sz="94643" autoAdjust="0"/>
  </p:normalViewPr>
  <p:slideViewPr>
    <p:cSldViewPr>
      <p:cViewPr varScale="1">
        <p:scale>
          <a:sx n="77" d="100"/>
          <a:sy n="77" d="100"/>
        </p:scale>
        <p:origin x="90" y="78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7" d="100"/>
          <a:sy n="77" d="100"/>
        </p:scale>
        <p:origin x="-3258"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10243"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charset="0"/>
              </a:defRPr>
            </a:lvl1pPr>
          </a:lstStyle>
          <a:p>
            <a:pPr>
              <a:defRPr/>
            </a:pPr>
            <a:endParaRPr lang="de-CH"/>
          </a:p>
        </p:txBody>
      </p:sp>
      <p:sp>
        <p:nvSpPr>
          <p:cNvPr id="10244"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10245"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92984187-FD17-4115-A0DC-E41AE20F1EA4}" type="slidenum">
              <a:rPr lang="de-CH" altLang="de-DE"/>
              <a:pPr/>
              <a:t>‹Nr.›</a:t>
            </a:fld>
            <a:endParaRPr lang="fr-CH" altLang="de-DE"/>
          </a:p>
        </p:txBody>
      </p:sp>
    </p:spTree>
    <p:extLst>
      <p:ext uri="{BB962C8B-B14F-4D97-AF65-F5344CB8AC3E}">
        <p14:creationId xmlns:p14="http://schemas.microsoft.com/office/powerpoint/2010/main" val="2052092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819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charset="0"/>
              </a:defRPr>
            </a:lvl1pPr>
          </a:lstStyle>
          <a:p>
            <a:pPr>
              <a:defRPr/>
            </a:pPr>
            <a:endParaRPr lang="de-CH"/>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charset="0"/>
              </a:defRPr>
            </a:lvl1pPr>
          </a:lstStyle>
          <a:p>
            <a:pPr>
              <a:defRPr/>
            </a:pPr>
            <a:endParaRPr lang="de-CH"/>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4DE3DED1-78EC-4EA5-9A03-0FE7FCFBF667}" type="slidenum">
              <a:rPr lang="de-CH" altLang="de-DE"/>
              <a:pPr/>
              <a:t>‹Nr.›</a:t>
            </a:fld>
            <a:endParaRPr lang="fr-CH" altLang="de-DE"/>
          </a:p>
        </p:txBody>
      </p:sp>
    </p:spTree>
    <p:extLst>
      <p:ext uri="{BB962C8B-B14F-4D97-AF65-F5344CB8AC3E}">
        <p14:creationId xmlns:p14="http://schemas.microsoft.com/office/powerpoint/2010/main" val="1525212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DE3DED1-78EC-4EA5-9A03-0FE7FCFBF667}" type="slidenum">
              <a:rPr lang="de-CH" altLang="de-DE" smtClean="0"/>
              <a:pPr/>
              <a:t>1</a:t>
            </a:fld>
            <a:endParaRPr lang="de-CH" altLang="de-DE"/>
          </a:p>
        </p:txBody>
      </p:sp>
    </p:spTree>
    <p:extLst>
      <p:ext uri="{BB962C8B-B14F-4D97-AF65-F5344CB8AC3E}">
        <p14:creationId xmlns:p14="http://schemas.microsoft.com/office/powerpoint/2010/main" val="2280734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E8205BDD-23A8-4549-B24E-66865D997AA0}" type="slidenum">
              <a:rPr lang="de-CH" altLang="de-DE"/>
              <a:pPr/>
              <a:t>‹Nr.›</a:t>
            </a:fld>
            <a:endParaRPr lang="de-CH" altLang="de-DE"/>
          </a:p>
        </p:txBody>
      </p:sp>
    </p:spTree>
    <p:extLst>
      <p:ext uri="{BB962C8B-B14F-4D97-AF65-F5344CB8AC3E}">
        <p14:creationId xmlns:p14="http://schemas.microsoft.com/office/powerpoint/2010/main" val="331357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FB19A5C6-5498-4302-98F9-DA8D6DD12009}" type="slidenum">
              <a:rPr lang="de-CH" altLang="de-DE"/>
              <a:pPr/>
              <a:t>‹Nr.›</a:t>
            </a:fld>
            <a:endParaRPr lang="de-CH" altLang="de-DE"/>
          </a:p>
        </p:txBody>
      </p:sp>
    </p:spTree>
    <p:extLst>
      <p:ext uri="{BB962C8B-B14F-4D97-AF65-F5344CB8AC3E}">
        <p14:creationId xmlns:p14="http://schemas.microsoft.com/office/powerpoint/2010/main" val="175032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70700" y="203200"/>
            <a:ext cx="2273300" cy="580707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6038" y="203200"/>
            <a:ext cx="6672262" cy="580707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337A10B5-64AD-46DC-A778-121D89F6E78B}" type="slidenum">
              <a:rPr lang="de-CH" altLang="de-DE"/>
              <a:pPr/>
              <a:t>‹Nr.›</a:t>
            </a:fld>
            <a:endParaRPr lang="de-CH" altLang="de-DE"/>
          </a:p>
        </p:txBody>
      </p:sp>
    </p:spTree>
    <p:extLst>
      <p:ext uri="{BB962C8B-B14F-4D97-AF65-F5344CB8AC3E}">
        <p14:creationId xmlns:p14="http://schemas.microsoft.com/office/powerpoint/2010/main" val="83622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CH" dirty="0"/>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E8DA694B-5009-448F-A22C-70EEA5FABD2E}" type="slidenum">
              <a:rPr lang="de-CH" altLang="de-DE"/>
              <a:pPr/>
              <a:t>‹Nr.›</a:t>
            </a:fld>
            <a:endParaRPr lang="de-CH" altLang="de-DE"/>
          </a:p>
        </p:txBody>
      </p:sp>
      <p:pic>
        <p:nvPicPr>
          <p:cNvPr id="7" name="Grafik 6">
            <a:extLst>
              <a:ext uri="{FF2B5EF4-FFF2-40B4-BE49-F238E27FC236}">
                <a16:creationId xmlns:a16="http://schemas.microsoft.com/office/drawing/2014/main" id="{7DC949F8-9D28-4B6F-8F60-985FBF3E9F14}"/>
              </a:ext>
            </a:extLst>
          </p:cNvPr>
          <p:cNvPicPr/>
          <p:nvPr userDrawn="1"/>
        </p:nvPicPr>
        <p:blipFill rotWithShape="1">
          <a:blip r:embed="rId2">
            <a:extLst>
              <a:ext uri="{28A0092B-C50C-407E-A947-70E740481C1C}">
                <a14:useLocalDpi xmlns:a14="http://schemas.microsoft.com/office/drawing/2010/main" val="0"/>
              </a:ext>
            </a:extLst>
          </a:blip>
          <a:srcRect l="1" t="88135" r="49209" b="-1571"/>
          <a:stretch/>
        </p:blipFill>
        <p:spPr bwMode="auto">
          <a:xfrm>
            <a:off x="457200" y="6267390"/>
            <a:ext cx="1300346" cy="442148"/>
          </a:xfrm>
          <a:prstGeom prst="rect">
            <a:avLst/>
          </a:prstGeom>
          <a:ln>
            <a:noFill/>
          </a:ln>
          <a:extLst>
            <a:ext uri="{53640926-AAD7-44D8-BBD7-CCE9431645EC}">
              <a14:shadowObscured xmlns:a14="http://schemas.microsoft.com/office/drawing/2010/main"/>
            </a:ext>
          </a:extLst>
        </p:spPr>
      </p:pic>
      <p:pic>
        <p:nvPicPr>
          <p:cNvPr id="8" name="Grafik 7" descr="C:\Users\praktikum\AppData\Local\Microsoft\Windows\INetCache\Content.Word\logo_JM_ob_rz_f.png">
            <a:extLst>
              <a:ext uri="{FF2B5EF4-FFF2-40B4-BE49-F238E27FC236}">
                <a16:creationId xmlns:a16="http://schemas.microsoft.com/office/drawing/2014/main" id="{DF192194-B1B8-4D9F-B1B9-9E1AC47C3E99}"/>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18326" y="6245225"/>
            <a:ext cx="768474" cy="504056"/>
          </a:xfrm>
          <a:prstGeom prst="rect">
            <a:avLst/>
          </a:prstGeom>
          <a:noFill/>
          <a:ln>
            <a:noFill/>
          </a:ln>
        </p:spPr>
      </p:pic>
    </p:spTree>
    <p:extLst>
      <p:ext uri="{BB962C8B-B14F-4D97-AF65-F5344CB8AC3E}">
        <p14:creationId xmlns:p14="http://schemas.microsoft.com/office/powerpoint/2010/main" val="217077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CH"/>
          </a:p>
        </p:txBody>
      </p:sp>
      <p:sp>
        <p:nvSpPr>
          <p:cNvPr id="5" name="Rectangle 5"/>
          <p:cNvSpPr>
            <a:spLocks noGrp="1" noChangeArrowheads="1"/>
          </p:cNvSpPr>
          <p:nvPr>
            <p:ph type="ftr" sz="quarter" idx="11"/>
          </p:nvPr>
        </p:nvSpPr>
        <p:spPr>
          <a:ln/>
        </p:spPr>
        <p:txBody>
          <a:bodyPr/>
          <a:lstStyle>
            <a:lvl1pPr>
              <a:defRPr/>
            </a:lvl1pPr>
          </a:lstStyle>
          <a:p>
            <a:pPr>
              <a:defRPr/>
            </a:pPr>
            <a:endParaRPr lang="de-CH"/>
          </a:p>
        </p:txBody>
      </p:sp>
      <p:sp>
        <p:nvSpPr>
          <p:cNvPr id="6" name="Rectangle 6"/>
          <p:cNvSpPr>
            <a:spLocks noGrp="1" noChangeArrowheads="1"/>
          </p:cNvSpPr>
          <p:nvPr>
            <p:ph type="sldNum" sz="quarter" idx="12"/>
          </p:nvPr>
        </p:nvSpPr>
        <p:spPr>
          <a:ln/>
        </p:spPr>
        <p:txBody>
          <a:bodyPr/>
          <a:lstStyle>
            <a:lvl1pPr>
              <a:defRPr/>
            </a:lvl1pPr>
          </a:lstStyle>
          <a:p>
            <a:fld id="{29117398-5C69-4D0F-9E8F-E38DDE5865C9}" type="slidenum">
              <a:rPr lang="de-CH" altLang="de-DE"/>
              <a:pPr/>
              <a:t>‹Nr.›</a:t>
            </a:fld>
            <a:endParaRPr lang="de-CH" altLang="de-DE"/>
          </a:p>
        </p:txBody>
      </p:sp>
    </p:spTree>
    <p:extLst>
      <p:ext uri="{BB962C8B-B14F-4D97-AF65-F5344CB8AC3E}">
        <p14:creationId xmlns:p14="http://schemas.microsoft.com/office/powerpoint/2010/main" val="261305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4843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4843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DE50347A-2B7B-48A2-A2AD-E7D084CE62E4}" type="slidenum">
              <a:rPr lang="de-CH" altLang="de-DE"/>
              <a:pPr/>
              <a:t>‹Nr.›</a:t>
            </a:fld>
            <a:endParaRPr lang="de-CH" altLang="de-DE"/>
          </a:p>
        </p:txBody>
      </p:sp>
    </p:spTree>
    <p:extLst>
      <p:ext uri="{BB962C8B-B14F-4D97-AF65-F5344CB8AC3E}">
        <p14:creationId xmlns:p14="http://schemas.microsoft.com/office/powerpoint/2010/main" val="138623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p:cNvSpPr>
            <a:spLocks noGrp="1" noChangeArrowheads="1"/>
          </p:cNvSpPr>
          <p:nvPr>
            <p:ph type="dt" sz="half" idx="10"/>
          </p:nvPr>
        </p:nvSpPr>
        <p:spPr>
          <a:ln/>
        </p:spPr>
        <p:txBody>
          <a:bodyPr/>
          <a:lstStyle>
            <a:lvl1pPr>
              <a:defRPr/>
            </a:lvl1pPr>
          </a:lstStyle>
          <a:p>
            <a:pPr>
              <a:defRPr/>
            </a:pPr>
            <a:endParaRPr lang="de-CH"/>
          </a:p>
        </p:txBody>
      </p:sp>
      <p:sp>
        <p:nvSpPr>
          <p:cNvPr id="8" name="Rectangle 5"/>
          <p:cNvSpPr>
            <a:spLocks noGrp="1" noChangeArrowheads="1"/>
          </p:cNvSpPr>
          <p:nvPr>
            <p:ph type="ftr" sz="quarter" idx="11"/>
          </p:nvPr>
        </p:nvSpPr>
        <p:spPr>
          <a:ln/>
        </p:spPr>
        <p:txBody>
          <a:bodyPr/>
          <a:lstStyle>
            <a:lvl1pPr>
              <a:defRPr/>
            </a:lvl1pPr>
          </a:lstStyle>
          <a:p>
            <a:pPr>
              <a:defRPr/>
            </a:pPr>
            <a:endParaRPr lang="de-CH"/>
          </a:p>
        </p:txBody>
      </p:sp>
      <p:sp>
        <p:nvSpPr>
          <p:cNvPr id="9" name="Rectangle 6"/>
          <p:cNvSpPr>
            <a:spLocks noGrp="1" noChangeArrowheads="1"/>
          </p:cNvSpPr>
          <p:nvPr>
            <p:ph type="sldNum" sz="quarter" idx="12"/>
          </p:nvPr>
        </p:nvSpPr>
        <p:spPr>
          <a:ln/>
        </p:spPr>
        <p:txBody>
          <a:bodyPr/>
          <a:lstStyle>
            <a:lvl1pPr>
              <a:defRPr/>
            </a:lvl1pPr>
          </a:lstStyle>
          <a:p>
            <a:fld id="{3F732918-B4AF-4703-A656-7933119C49F8}" type="slidenum">
              <a:rPr lang="de-CH" altLang="de-DE"/>
              <a:pPr/>
              <a:t>‹Nr.›</a:t>
            </a:fld>
            <a:endParaRPr lang="de-CH" altLang="de-DE"/>
          </a:p>
        </p:txBody>
      </p:sp>
    </p:spTree>
    <p:extLst>
      <p:ext uri="{BB962C8B-B14F-4D97-AF65-F5344CB8AC3E}">
        <p14:creationId xmlns:p14="http://schemas.microsoft.com/office/powerpoint/2010/main" val="3858972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fld id="{B9FE7D4D-FD7B-4CFF-8054-FD0428391492}" type="slidenum">
              <a:rPr lang="de-CH" altLang="de-DE"/>
              <a:pPr/>
              <a:t>‹Nr.›</a:t>
            </a:fld>
            <a:endParaRPr lang="de-CH" altLang="de-DE"/>
          </a:p>
        </p:txBody>
      </p:sp>
    </p:spTree>
    <p:extLst>
      <p:ext uri="{BB962C8B-B14F-4D97-AF65-F5344CB8AC3E}">
        <p14:creationId xmlns:p14="http://schemas.microsoft.com/office/powerpoint/2010/main" val="166388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CH"/>
          </a:p>
        </p:txBody>
      </p:sp>
      <p:sp>
        <p:nvSpPr>
          <p:cNvPr id="3" name="Rectangle 5"/>
          <p:cNvSpPr>
            <a:spLocks noGrp="1" noChangeArrowheads="1"/>
          </p:cNvSpPr>
          <p:nvPr>
            <p:ph type="ftr" sz="quarter" idx="11"/>
          </p:nvPr>
        </p:nvSpPr>
        <p:spPr>
          <a:ln/>
        </p:spPr>
        <p:txBody>
          <a:bodyPr/>
          <a:lstStyle>
            <a:lvl1pPr>
              <a:defRPr/>
            </a:lvl1pPr>
          </a:lstStyle>
          <a:p>
            <a:pPr>
              <a:defRPr/>
            </a:pPr>
            <a:endParaRPr lang="de-CH"/>
          </a:p>
        </p:txBody>
      </p:sp>
      <p:sp>
        <p:nvSpPr>
          <p:cNvPr id="4" name="Rectangle 6"/>
          <p:cNvSpPr>
            <a:spLocks noGrp="1" noChangeArrowheads="1"/>
          </p:cNvSpPr>
          <p:nvPr>
            <p:ph type="sldNum" sz="quarter" idx="12"/>
          </p:nvPr>
        </p:nvSpPr>
        <p:spPr>
          <a:ln/>
        </p:spPr>
        <p:txBody>
          <a:bodyPr/>
          <a:lstStyle>
            <a:lvl1pPr>
              <a:defRPr/>
            </a:lvl1pPr>
          </a:lstStyle>
          <a:p>
            <a:fld id="{F70673C0-D808-4DBE-93A3-D45A7CF2BBF5}" type="slidenum">
              <a:rPr lang="de-CH" altLang="de-DE"/>
              <a:pPr/>
              <a:t>‹Nr.›</a:t>
            </a:fld>
            <a:endParaRPr lang="de-CH" altLang="de-DE"/>
          </a:p>
        </p:txBody>
      </p:sp>
    </p:spTree>
    <p:extLst>
      <p:ext uri="{BB962C8B-B14F-4D97-AF65-F5344CB8AC3E}">
        <p14:creationId xmlns:p14="http://schemas.microsoft.com/office/powerpoint/2010/main" val="299606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6E1407AB-F18A-4B5F-9A3B-EE5ED075211A}" type="slidenum">
              <a:rPr lang="de-CH" altLang="de-DE"/>
              <a:pPr/>
              <a:t>‹Nr.›</a:t>
            </a:fld>
            <a:endParaRPr lang="de-CH" altLang="de-DE"/>
          </a:p>
        </p:txBody>
      </p:sp>
    </p:spTree>
    <p:extLst>
      <p:ext uri="{BB962C8B-B14F-4D97-AF65-F5344CB8AC3E}">
        <p14:creationId xmlns:p14="http://schemas.microsoft.com/office/powerpoint/2010/main" val="266463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CH"/>
          </a:p>
        </p:txBody>
      </p:sp>
      <p:sp>
        <p:nvSpPr>
          <p:cNvPr id="6" name="Rectangle 5"/>
          <p:cNvSpPr>
            <a:spLocks noGrp="1" noChangeArrowheads="1"/>
          </p:cNvSpPr>
          <p:nvPr>
            <p:ph type="ftr" sz="quarter" idx="11"/>
          </p:nvPr>
        </p:nvSpPr>
        <p:spPr>
          <a:ln/>
        </p:spPr>
        <p:txBody>
          <a:bodyPr/>
          <a:lstStyle>
            <a:lvl1pPr>
              <a:defRPr/>
            </a:lvl1pPr>
          </a:lstStyle>
          <a:p>
            <a:pPr>
              <a:defRPr/>
            </a:pPr>
            <a:endParaRPr lang="de-CH"/>
          </a:p>
        </p:txBody>
      </p:sp>
      <p:sp>
        <p:nvSpPr>
          <p:cNvPr id="7" name="Rectangle 6"/>
          <p:cNvSpPr>
            <a:spLocks noGrp="1" noChangeArrowheads="1"/>
          </p:cNvSpPr>
          <p:nvPr>
            <p:ph type="sldNum" sz="quarter" idx="12"/>
          </p:nvPr>
        </p:nvSpPr>
        <p:spPr>
          <a:ln/>
        </p:spPr>
        <p:txBody>
          <a:bodyPr/>
          <a:lstStyle>
            <a:lvl1pPr>
              <a:defRPr/>
            </a:lvl1pPr>
          </a:lstStyle>
          <a:p>
            <a:fld id="{54DCF845-4D73-4D7C-AD09-B14E1608DFE9}" type="slidenum">
              <a:rPr lang="de-CH" altLang="de-DE"/>
              <a:pPr/>
              <a:t>‹Nr.›</a:t>
            </a:fld>
            <a:endParaRPr lang="de-CH" altLang="de-DE"/>
          </a:p>
        </p:txBody>
      </p:sp>
    </p:spTree>
    <p:extLst>
      <p:ext uri="{BB962C8B-B14F-4D97-AF65-F5344CB8AC3E}">
        <p14:creationId xmlns:p14="http://schemas.microsoft.com/office/powerpoint/2010/main" val="356119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ltLang="de-DE"/>
              <a:t>Titel</a:t>
            </a:r>
          </a:p>
        </p:txBody>
      </p:sp>
      <p:sp>
        <p:nvSpPr>
          <p:cNvPr id="1027" name="Rectangle 3"/>
          <p:cNvSpPr>
            <a:spLocks noGrp="1" noChangeArrowheads="1"/>
          </p:cNvSpPr>
          <p:nvPr>
            <p:ph type="body" idx="1"/>
          </p:nvPr>
        </p:nvSpPr>
        <p:spPr bwMode="auto">
          <a:xfrm>
            <a:off x="457200" y="1484313"/>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altLang="de-DE"/>
              <a:t>Textmasterformate durch Klicken bearbeiten</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chemeClr val="tx1"/>
                </a:solidFill>
                <a:latin typeface="Arial" charset="0"/>
              </a:defRPr>
            </a:lvl1pPr>
          </a:lstStyle>
          <a:p>
            <a:pPr>
              <a:defRPr/>
            </a:pPr>
            <a:endParaRPr lang="de-CH"/>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de-CH"/>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E20DF6C0-94A9-499D-9F0C-0D9DFE7BF31E}" type="slidenum">
              <a:rPr lang="de-CH" altLang="de-DE"/>
              <a:pPr/>
              <a:t>‹Nr.›</a:t>
            </a:fld>
            <a:endParaRPr lang="de-CH" altLang="de-DE"/>
          </a:p>
        </p:txBody>
      </p:sp>
      <p:sp>
        <p:nvSpPr>
          <p:cNvPr id="1032" name="Rectangle 11"/>
          <p:cNvSpPr>
            <a:spLocks noChangeArrowheads="1"/>
          </p:cNvSpPr>
          <p:nvPr userDrawn="1"/>
        </p:nvSpPr>
        <p:spPr bwMode="auto">
          <a:xfrm>
            <a:off x="-103188" y="779463"/>
            <a:ext cx="93964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defRPr sz="900">
                <a:solidFill>
                  <a:srgbClr val="000099"/>
                </a:solidFill>
                <a:latin typeface="Arial" charset="0"/>
              </a:defRPr>
            </a:lvl1pPr>
            <a:lvl2pPr marL="742950" indent="-285750">
              <a:spcBef>
                <a:spcPct val="20000"/>
              </a:spcBef>
              <a:defRPr sz="900">
                <a:solidFill>
                  <a:srgbClr val="000099"/>
                </a:solidFill>
                <a:latin typeface="Arial" charset="0"/>
              </a:defRPr>
            </a:lvl2pPr>
            <a:lvl3pPr marL="1143000" indent="-228600">
              <a:spcBef>
                <a:spcPct val="20000"/>
              </a:spcBef>
              <a:defRPr sz="900">
                <a:solidFill>
                  <a:srgbClr val="000099"/>
                </a:solidFill>
                <a:latin typeface="Arial" charset="0"/>
              </a:defRPr>
            </a:lvl3pPr>
            <a:lvl4pPr marL="1600200" indent="-228600">
              <a:spcBef>
                <a:spcPct val="20000"/>
              </a:spcBef>
              <a:defRPr sz="900">
                <a:solidFill>
                  <a:srgbClr val="000099"/>
                </a:solidFill>
                <a:latin typeface="Arial" charset="0"/>
              </a:defRPr>
            </a:lvl4pPr>
            <a:lvl5pPr marL="2057400" indent="-228600">
              <a:spcBef>
                <a:spcPct val="20000"/>
              </a:spcBef>
              <a:defRPr sz="900">
                <a:solidFill>
                  <a:srgbClr val="000099"/>
                </a:solidFill>
                <a:latin typeface="Arial" charset="0"/>
              </a:defRPr>
            </a:lvl5pPr>
            <a:lvl6pPr marL="2514600" indent="-228600" eaLnBrk="0" fontAlgn="base" hangingPunct="0">
              <a:spcBef>
                <a:spcPct val="20000"/>
              </a:spcBef>
              <a:spcAft>
                <a:spcPct val="0"/>
              </a:spcAft>
              <a:defRPr sz="900">
                <a:solidFill>
                  <a:srgbClr val="000099"/>
                </a:solidFill>
                <a:latin typeface="Arial" charset="0"/>
              </a:defRPr>
            </a:lvl6pPr>
            <a:lvl7pPr marL="2971800" indent="-228600" eaLnBrk="0" fontAlgn="base" hangingPunct="0">
              <a:spcBef>
                <a:spcPct val="20000"/>
              </a:spcBef>
              <a:spcAft>
                <a:spcPct val="0"/>
              </a:spcAft>
              <a:defRPr sz="900">
                <a:solidFill>
                  <a:srgbClr val="000099"/>
                </a:solidFill>
                <a:latin typeface="Arial" charset="0"/>
              </a:defRPr>
            </a:lvl7pPr>
            <a:lvl8pPr marL="3429000" indent="-228600" eaLnBrk="0" fontAlgn="base" hangingPunct="0">
              <a:spcBef>
                <a:spcPct val="20000"/>
              </a:spcBef>
              <a:spcAft>
                <a:spcPct val="0"/>
              </a:spcAft>
              <a:defRPr sz="900">
                <a:solidFill>
                  <a:srgbClr val="000099"/>
                </a:solidFill>
                <a:latin typeface="Arial" charset="0"/>
              </a:defRPr>
            </a:lvl8pPr>
            <a:lvl9pPr marL="3886200" indent="-228600" eaLnBrk="0" fontAlgn="base" hangingPunct="0">
              <a:spcBef>
                <a:spcPct val="20000"/>
              </a:spcBef>
              <a:spcAft>
                <a:spcPct val="0"/>
              </a:spcAft>
              <a:defRPr sz="900">
                <a:solidFill>
                  <a:srgbClr val="000099"/>
                </a:solidFill>
                <a:latin typeface="Arial" charset="0"/>
              </a:defRPr>
            </a:lvl9pPr>
          </a:lstStyle>
          <a:p>
            <a:pPr>
              <a:defRPr/>
            </a:pP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r>
              <a:rPr lang="fr-CH"/>
              <a:t> </a:t>
            </a:r>
            <a:r>
              <a:rPr lang="de-CH" altLang="de-DE" sz="1200">
                <a:solidFill>
                  <a:srgbClr val="F4A53C"/>
                </a:solidFill>
                <a:latin typeface="Times New Roman" pitchFamily="18" charset="0"/>
                <a:sym typeface="Wingdings" pitchFamily="2" charset="2"/>
              </a:rPr>
              <a:t></a:t>
            </a:r>
          </a:p>
        </p:txBody>
      </p:sp>
      <p:pic>
        <p:nvPicPr>
          <p:cNvPr id="2" name="Picture 9" descr="F:\Verwaltung\A_kik_netfactory\Kiknet\01 Unterrichtseinheiten\EDÖB 2010.630.009\Planung_Überarbeitung\hacker-1944688_960_720.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956550" y="76200"/>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20min.ch/"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tatic1.bmbfcluster.de/2/3/3/4_c76fda0ed54d014/2334meg_4e6cb79899f70b9.jpg" TargetMode="External"/><Relationship Id="rId2" Type="http://schemas.openxmlformats.org/officeDocument/2006/relationships/hyperlink" Target="https://fr.wikipedia.org/wiki/Vie_priv%C3%A9e"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p:txBody>
          <a:bodyPr/>
          <a:lstStyle/>
          <a:p>
            <a:pPr eaLnBrk="1" hangingPunct="1"/>
            <a:r>
              <a:rPr lang="fr-CH"/>
              <a:t>Qu’est-ce que la protection des données?</a:t>
            </a:r>
          </a:p>
        </p:txBody>
      </p:sp>
      <p:sp>
        <p:nvSpPr>
          <p:cNvPr id="2051" name="Rectangle 3"/>
          <p:cNvSpPr>
            <a:spLocks noGrp="1" noChangeArrowheads="1"/>
          </p:cNvSpPr>
          <p:nvPr>
            <p:ph type="body" idx="1"/>
          </p:nvPr>
        </p:nvSpPr>
        <p:spPr>
          <a:xfrm>
            <a:off x="395536" y="1484784"/>
            <a:ext cx="8229600" cy="4525962"/>
          </a:xfrm>
        </p:spPr>
        <p:txBody>
          <a:bodyPr/>
          <a:lstStyle/>
          <a:p>
            <a:pPr marL="0" indent="0"/>
            <a:r>
              <a:rPr lang="fr-CH" dirty="0">
                <a:latin typeface="Tahoma" panose="020B0604030504040204" pitchFamily="34" charset="0"/>
              </a:rPr>
              <a:t>Toute collecte et tout traitement d’informations sur des personnes touchent à leur personnalité.</a:t>
            </a:r>
          </a:p>
          <a:p>
            <a:pPr marL="0" indent="0"/>
            <a:r>
              <a:rPr lang="fr-CH" dirty="0">
                <a:latin typeface="Tahoma" panose="020B0604030504040204" pitchFamily="34" charset="0"/>
              </a:rPr>
              <a:t>Le degré d’atteinte à la personnalité peut varier, et entraîner des réactions positives ou négatives.</a:t>
            </a:r>
          </a:p>
          <a:p>
            <a:r>
              <a:rPr lang="fr-CH" sz="1300" i="1" dirty="0">
                <a:latin typeface="Tahoma" panose="020B0604030504040204" pitchFamily="34" charset="0"/>
              </a:rPr>
              <a:t>(Message relatif à la révision de la loi fédérale sur la protection des données)</a:t>
            </a:r>
          </a:p>
          <a:p>
            <a:endParaRPr lang="fr-CH" dirty="0">
              <a:latin typeface="Tahoma" panose="020B0604030504040204" pitchFamily="34" charset="0"/>
              <a:ea typeface="Tahoma" panose="020B0604030504040204" pitchFamily="34" charset="0"/>
              <a:cs typeface="Tahoma" panose="020B0604030504040204" pitchFamily="34" charset="0"/>
            </a:endParaRPr>
          </a:p>
          <a:p>
            <a:r>
              <a:rPr lang="fr-CH" b="1" dirty="0">
                <a:latin typeface="Tahoma" panose="020B0604030504040204" pitchFamily="34" charset="0"/>
              </a:rPr>
              <a:t>Connais-tu des exemples négatifs de ce type?</a:t>
            </a:r>
          </a:p>
          <a:p>
            <a:endParaRPr lang="fr-CH" dirty="0">
              <a:latin typeface="Tahoma" panose="020B0604030504040204" pitchFamily="34" charset="0"/>
              <a:ea typeface="Tahoma" panose="020B0604030504040204" pitchFamily="34" charset="0"/>
              <a:cs typeface="Tahoma" panose="020B0604030504040204" pitchFamily="34" charset="0"/>
            </a:endParaRPr>
          </a:p>
          <a:p>
            <a:pPr marL="0" indent="0"/>
            <a:r>
              <a:rPr lang="fr-CH" i="1" dirty="0">
                <a:latin typeface="Tahoma" panose="020B0604030504040204" pitchFamily="34" charset="0"/>
              </a:rPr>
              <a:t>Exemple 1: les réseaux sociaux collectent des données afin d’envoyer des publicités plus ciblées (non sollicitées) à leurs utilisateurs.</a:t>
            </a:r>
          </a:p>
          <a:p>
            <a:pPr marL="0" indent="0"/>
            <a:r>
              <a:rPr lang="fr-CH" i="1" dirty="0">
                <a:latin typeface="Tahoma" panose="020B0604030504040204" pitchFamily="34" charset="0"/>
              </a:rPr>
              <a:t>Exemple 2: des photos de toi sont publiées sans que tu ne le souhaites (sur Internet, par exemple).</a:t>
            </a:r>
          </a:p>
          <a:p>
            <a:pPr marL="0" indent="0"/>
            <a:r>
              <a:rPr lang="fr-CH" i="1" dirty="0">
                <a:latin typeface="Tahoma" panose="020B0604030504040204" pitchFamily="34" charset="0"/>
              </a:rPr>
              <a:t>Exemple 3: les coordonnées que tu as transmises pour participer à un concours sont revendues à une entreprise intéressée.</a:t>
            </a:r>
          </a:p>
          <a:p>
            <a:endParaRPr lang="fr-CH" dirty="0">
              <a:latin typeface="Tahoma" panose="020B0604030504040204" pitchFamily="34" charset="0"/>
              <a:ea typeface="Tahoma" panose="020B0604030504040204" pitchFamily="34" charset="0"/>
              <a:cs typeface="Tahoma" panose="020B0604030504040204" pitchFamily="34" charset="0"/>
            </a:endParaRPr>
          </a:p>
          <a:p>
            <a:r>
              <a:rPr lang="en-US"/>
              <a:t>						</a:t>
            </a: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b="1" dirty="0">
                <a:latin typeface="Tahoma" panose="020B0604030504040204" pitchFamily="34" charset="0"/>
              </a:rPr>
              <a:t>Surveillance</a:t>
            </a:r>
          </a:p>
          <a:p>
            <a:endParaRPr lang="fr-CH" dirty="0"/>
          </a:p>
          <a:p>
            <a:r>
              <a:rPr lang="fr-CH" dirty="0">
                <a:latin typeface="Tahoma" panose="020B0604030504040204" pitchFamily="34" charset="0"/>
              </a:rPr>
              <a:t>Chaque jour, des données nous concernant sont collectées. Lorsque cette activité a pour but de créer un </a:t>
            </a:r>
            <a:r>
              <a:rPr lang="fr-CH" b="1" dirty="0">
                <a:latin typeface="Tahoma" panose="020B0604030504040204" pitchFamily="34" charset="0"/>
              </a:rPr>
              <a:t>profil</a:t>
            </a:r>
            <a:r>
              <a:rPr lang="fr-CH" dirty="0">
                <a:latin typeface="Tahoma" panose="020B0604030504040204" pitchFamily="34" charset="0"/>
              </a:rPr>
              <a:t>, on parle de </a:t>
            </a:r>
            <a:r>
              <a:rPr lang="fr-CH" b="1" dirty="0">
                <a:latin typeface="Tahoma" panose="020B0604030504040204" pitchFamily="34" charset="0"/>
              </a:rPr>
              <a:t>surveillance</a:t>
            </a:r>
            <a:r>
              <a:rPr lang="fr-CH" dirty="0">
                <a:latin typeface="Tahoma" panose="020B0604030504040204" pitchFamily="34" charset="0"/>
              </a:rPr>
              <a:t>.</a:t>
            </a:r>
          </a:p>
          <a:p>
            <a:r>
              <a:rPr lang="fr-CH" dirty="0">
                <a:latin typeface="Tahoma" panose="020B0604030504040204" pitchFamily="34" charset="0"/>
              </a:rPr>
              <a:t>L’Etat peut par exemple surveiller certaines personnes, afin de déterminer</a:t>
            </a:r>
          </a:p>
          <a:p>
            <a:r>
              <a:rPr lang="fr-CH" dirty="0">
                <a:latin typeface="Tahoma" panose="020B0604030504040204" pitchFamily="34" charset="0"/>
              </a:rPr>
              <a:t>si elles ont des liens avec des groupements extrémistes ou terroristes.</a:t>
            </a:r>
          </a:p>
          <a:p>
            <a:endParaRPr lang="fr-CH" dirty="0">
              <a:latin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spTree>
    <p:extLst>
      <p:ext uri="{BB962C8B-B14F-4D97-AF65-F5344CB8AC3E}">
        <p14:creationId xmlns:p14="http://schemas.microsoft.com/office/powerpoint/2010/main" val="3837709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E402AA-EE0A-4267-BB38-75FBCEC1FC4B}"/>
              </a:ext>
            </a:extLst>
          </p:cNvPr>
          <p:cNvSpPr>
            <a:spLocks noGrp="1"/>
          </p:cNvSpPr>
          <p:nvPr>
            <p:ph idx="1"/>
          </p:nvPr>
        </p:nvSpPr>
        <p:spPr/>
        <p:txBody>
          <a:bodyPr/>
          <a:lstStyle/>
          <a:p>
            <a:r>
              <a:rPr lang="fr-CH" dirty="0">
                <a:latin typeface="Tahoma" panose="020B0604030504040204" pitchFamily="34" charset="0"/>
              </a:rPr>
              <a:t>Lors de la surveillance de personnes, les principes suivants doivent être respectés...</a:t>
            </a:r>
          </a:p>
          <a:p>
            <a:endParaRPr lang="fr-CH" b="1" dirty="0">
              <a:latin typeface="Tahoma" panose="020B0604030504040204" pitchFamily="34" charset="0"/>
              <a:ea typeface="Tahoma" panose="020B0604030504040204" pitchFamily="34" charset="0"/>
              <a:cs typeface="Tahoma" panose="020B0604030504040204" pitchFamily="34" charset="0"/>
            </a:endParaRPr>
          </a:p>
          <a:p>
            <a:pPr marL="0" indent="0"/>
            <a:r>
              <a:rPr lang="fr-CH" b="1" dirty="0">
                <a:latin typeface="Tahoma" panose="020B0604030504040204" pitchFamily="34" charset="0"/>
              </a:rPr>
              <a:t>1. Le principe de légalité: </a:t>
            </a:r>
            <a:br/>
            <a:r>
              <a:rPr lang="fr-CH" dirty="0">
                <a:latin typeface="Tahoma" panose="020B0604030504040204" pitchFamily="34" charset="0"/>
              </a:rPr>
              <a:t>L’activité étatique doit être </a:t>
            </a:r>
            <a:r>
              <a:rPr lang="fr-CH" b="1" dirty="0">
                <a:latin typeface="Tahoma" panose="020B0604030504040204" pitchFamily="34" charset="0"/>
              </a:rPr>
              <a:t>prévue par une loi</a:t>
            </a:r>
            <a:r>
              <a:rPr lang="fr-CH" dirty="0">
                <a:latin typeface="Tahoma" panose="020B0604030504040204" pitchFamily="34" charset="0"/>
              </a:rPr>
              <a:t> (droit de la procédure pénale, loi sur les services de renseignement, par exemple).</a:t>
            </a:r>
          </a:p>
          <a:p>
            <a:endParaRPr lang="fr-CH" b="1" dirty="0">
              <a:latin typeface="Tahoma" panose="020B0604030504040204" pitchFamily="34" charset="0"/>
              <a:ea typeface="Tahoma" panose="020B0604030504040204" pitchFamily="34" charset="0"/>
              <a:cs typeface="Tahoma" panose="020B0604030504040204" pitchFamily="34" charset="0"/>
            </a:endParaRPr>
          </a:p>
          <a:p>
            <a:r>
              <a:rPr lang="fr-CH" b="1" dirty="0">
                <a:latin typeface="Tahoma" panose="020B0604030504040204" pitchFamily="34" charset="0"/>
              </a:rPr>
              <a:t>2. Le principe de proportionnalité:</a:t>
            </a:r>
            <a:endParaRPr lang="fr-CH" dirty="0">
              <a:latin typeface="Tahoma" panose="020B0604030504040204" pitchFamily="34" charset="0"/>
              <a:ea typeface="Tahoma" panose="020B0604030504040204" pitchFamily="34" charset="0"/>
              <a:cs typeface="Tahoma" panose="020B0604030504040204" pitchFamily="34" charset="0"/>
            </a:endParaRPr>
          </a:p>
          <a:p>
            <a:r>
              <a:rPr lang="fr-CH" dirty="0">
                <a:latin typeface="Tahoma" panose="020B0604030504040204" pitchFamily="34" charset="0"/>
              </a:rPr>
              <a:t>Il convient d’évaluer ce qui a le plus d’importance:</a:t>
            </a:r>
          </a:p>
          <a:p>
            <a:pPr>
              <a:buFontTx/>
              <a:buChar char="-"/>
            </a:pPr>
            <a:r>
              <a:rPr lang="fr-CH" dirty="0">
                <a:latin typeface="Tahoma" panose="020B0604030504040204" pitchFamily="34" charset="0"/>
              </a:rPr>
              <a:t>l’</a:t>
            </a:r>
            <a:r>
              <a:rPr lang="fr-CH" b="1" dirty="0">
                <a:latin typeface="Tahoma" panose="020B0604030504040204" pitchFamily="34" charset="0"/>
              </a:rPr>
              <a:t>intérêt de la personne concernée </a:t>
            </a:r>
            <a:r>
              <a:rPr lang="fr-CH" dirty="0">
                <a:latin typeface="Tahoma" panose="020B0604030504040204" pitchFamily="34" charset="0"/>
              </a:rPr>
              <a:t>à conserver sa vie privée</a:t>
            </a:r>
          </a:p>
          <a:p>
            <a:pPr>
              <a:buFontTx/>
              <a:buChar char="-"/>
            </a:pPr>
            <a:r>
              <a:rPr lang="fr-CH" dirty="0">
                <a:latin typeface="Tahoma" panose="020B0604030504040204" pitchFamily="34" charset="0"/>
              </a:rPr>
              <a:t>l’</a:t>
            </a:r>
            <a:r>
              <a:rPr lang="fr-CH" b="1" dirty="0">
                <a:latin typeface="Tahoma" panose="020B0604030504040204" pitchFamily="34" charset="0"/>
              </a:rPr>
              <a:t>intérêt de l’Etat et du public </a:t>
            </a:r>
            <a:r>
              <a:rPr lang="fr-CH" dirty="0">
                <a:latin typeface="Tahoma" panose="020B0604030504040204" pitchFamily="34" charset="0"/>
              </a:rPr>
              <a:t>lié à la surveillance</a:t>
            </a:r>
          </a:p>
        </p:txBody>
      </p:sp>
      <p:sp>
        <p:nvSpPr>
          <p:cNvPr id="3" name="Rectangle 2">
            <a:extLst>
              <a:ext uri="{FF2B5EF4-FFF2-40B4-BE49-F238E27FC236}">
                <a16:creationId xmlns:a16="http://schemas.microsoft.com/office/drawing/2014/main" id="{1F14CEF7-95C9-4793-A432-7E9EBD4A9AF2}"/>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spTree>
    <p:extLst>
      <p:ext uri="{BB962C8B-B14F-4D97-AF65-F5344CB8AC3E}">
        <p14:creationId xmlns:p14="http://schemas.microsoft.com/office/powerpoint/2010/main" val="2191809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484313"/>
            <a:ext cx="8229600" cy="4525962"/>
          </a:xfrm>
        </p:spPr>
        <p:txBody>
          <a:bodyPr/>
          <a:lstStyle/>
          <a:p>
            <a:r>
              <a:rPr lang="fr-CH" b="1" dirty="0">
                <a:latin typeface="Tahoma" panose="020B0604030504040204" pitchFamily="34" charset="0"/>
              </a:rPr>
              <a:t>Exemple:</a:t>
            </a:r>
          </a:p>
          <a:p>
            <a:endParaRPr lang="fr-CH" b="1"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Le responsable de la formation professionnelle de F. suppose qu’il navigue trop à des fins privées pendant les heures de travail. Il passe notamment beaucoup de temps sur des réseaux sociaux de type Instagram et Snapchat, négligeant ainsi son travail.</a:t>
            </a:r>
          </a:p>
          <a:p>
            <a:endParaRPr lang="fr-CH"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Si le responsable de la formation professionnelle a désormais </a:t>
            </a:r>
            <a:r>
              <a:rPr lang="fr-CH" b="1" dirty="0">
                <a:latin typeface="Tahoma" panose="020B0604030504040204" pitchFamily="34" charset="0"/>
              </a:rPr>
              <a:t>intérêt à surveiller l’ordinateur de F.</a:t>
            </a:r>
            <a:r>
              <a:rPr lang="fr-CH" dirty="0">
                <a:latin typeface="Tahoma" panose="020B0604030504040204" pitchFamily="34" charset="0"/>
              </a:rPr>
              <a:t> et à établir son activité sur Internet, F. a </a:t>
            </a:r>
            <a:r>
              <a:rPr lang="fr-CH" b="1" dirty="0">
                <a:latin typeface="Tahoma" panose="020B0604030504040204" pitchFamily="34" charset="0"/>
              </a:rPr>
              <a:t>intérêt à préserver sa vie privée </a:t>
            </a:r>
            <a:r>
              <a:rPr lang="fr-CH" dirty="0">
                <a:latin typeface="Tahoma" panose="020B0604030504040204" pitchFamily="34" charset="0"/>
              </a:rPr>
              <a:t>et ne souhaite sans doute pas que son supérieur hiérarchique sache tout ce qu’il fait sur Internet.</a:t>
            </a: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r>
              <a:rPr lang="fr-CH" sz="1000" dirty="0">
                <a:latin typeface="Tahoma" panose="020B0604030504040204" pitchFamily="34" charset="0"/>
              </a:rPr>
              <a:t>Source d’images: ZDF</a:t>
            </a: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pic>
        <p:nvPicPr>
          <p:cNvPr id="4" name="Grafik 3"/>
          <p:cNvPicPr>
            <a:picLocks noChangeAspect="1"/>
          </p:cNvPicPr>
          <p:nvPr/>
        </p:nvPicPr>
        <p:blipFill>
          <a:blip r:embed="rId2"/>
          <a:stretch>
            <a:fillRect/>
          </a:stretch>
        </p:blipFill>
        <p:spPr>
          <a:xfrm>
            <a:off x="5076056" y="5060082"/>
            <a:ext cx="2688299" cy="1512168"/>
          </a:xfrm>
          <a:prstGeom prst="rect">
            <a:avLst/>
          </a:prstGeom>
        </p:spPr>
      </p:pic>
    </p:spTree>
    <p:extLst>
      <p:ext uri="{BB962C8B-B14F-4D97-AF65-F5344CB8AC3E}">
        <p14:creationId xmlns:p14="http://schemas.microsoft.com/office/powerpoint/2010/main" val="218515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7E7DC1-ECAE-496C-8916-5FF982F7BD40}"/>
              </a:ext>
            </a:extLst>
          </p:cNvPr>
          <p:cNvSpPr>
            <a:spLocks noGrp="1"/>
          </p:cNvSpPr>
          <p:nvPr>
            <p:ph idx="1"/>
          </p:nvPr>
        </p:nvSpPr>
        <p:spPr/>
        <p:txBody>
          <a:bodyPr/>
          <a:lstStyle/>
          <a:p>
            <a:r>
              <a:rPr lang="fr-CH" b="1" dirty="0">
                <a:latin typeface="Tahoma" panose="020B0604030504040204" pitchFamily="34" charset="0"/>
              </a:rPr>
              <a:t>Proposition de solution dans le cadre de l’exemple:</a:t>
            </a:r>
          </a:p>
          <a:p>
            <a:endParaRPr lang="fr-CH" b="1" dirty="0">
              <a:latin typeface="Tahoma" panose="020B0604030504040204" pitchFamily="34" charset="0"/>
              <a:ea typeface="Tahoma" panose="020B0604030504040204" pitchFamily="34" charset="0"/>
              <a:cs typeface="Tahoma" panose="020B0604030504040204" pitchFamily="34" charset="0"/>
            </a:endParaRPr>
          </a:p>
          <a:p>
            <a:r>
              <a:rPr lang="fr-CH" dirty="0">
                <a:latin typeface="Tahoma" panose="020B0604030504040204" pitchFamily="34" charset="0"/>
              </a:rPr>
              <a:t>Même si le responsable de la formation professionnelle soupçonne que F.</a:t>
            </a:r>
          </a:p>
          <a:p>
            <a:r>
              <a:rPr lang="fr-CH" dirty="0">
                <a:latin typeface="Tahoma" panose="020B0604030504040204" pitchFamily="34" charset="0"/>
              </a:rPr>
              <a:t>navigue à des fins privées sur Internet pendant les heures de travail, il n’a </a:t>
            </a:r>
            <a:r>
              <a:rPr lang="fr-CH" b="1" dirty="0">
                <a:latin typeface="Tahoma" panose="020B0604030504040204" pitchFamily="34" charset="0"/>
              </a:rPr>
              <a:t>pas</a:t>
            </a:r>
            <a:r>
              <a:rPr lang="fr-CH" dirty="0">
                <a:latin typeface="Tahoma" panose="020B0604030504040204" pitchFamily="34" charset="0"/>
              </a:rPr>
              <a:t> le droit de le surveiller.</a:t>
            </a:r>
          </a:p>
          <a:p>
            <a:endParaRPr lang="fr-CH"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fr-CH" dirty="0">
                <a:latin typeface="Tahoma" panose="020B0604030504040204" pitchFamily="34" charset="0"/>
              </a:rPr>
              <a:t>Etant donné qu’il n’y a pas de base légale applicable, le </a:t>
            </a:r>
            <a:r>
              <a:rPr lang="fr-CH" b="1" dirty="0">
                <a:latin typeface="Tahoma" panose="020B0604030504040204" pitchFamily="34" charset="0"/>
              </a:rPr>
              <a:t>principe de légalité</a:t>
            </a:r>
            <a:r>
              <a:rPr lang="fr-CH" dirty="0">
                <a:latin typeface="Tahoma" panose="020B0604030504040204" pitchFamily="34" charset="0"/>
              </a:rPr>
              <a:t> ne permet pas de surveillance.</a:t>
            </a:r>
          </a:p>
          <a:p>
            <a:endParaRPr lang="fr-CH"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fr-CH" dirty="0">
                <a:latin typeface="Tahoma" panose="020B0604030504040204" pitchFamily="34" charset="0"/>
              </a:rPr>
              <a:t>Par ailleurs, la surveillance ne représente pas d’intérêt majeur pour le domaine public ou l’Etat dans ce cas (</a:t>
            </a:r>
            <a:r>
              <a:rPr lang="fr-CH" b="1" dirty="0">
                <a:latin typeface="Tahoma" panose="020B0604030504040204" pitchFamily="34" charset="0"/>
              </a:rPr>
              <a:t>principe de proportionnalité</a:t>
            </a:r>
            <a:r>
              <a:rPr lang="fr-CH" dirty="0">
                <a:latin typeface="Tahoma" panose="020B0604030504040204" pitchFamily="34" charset="0"/>
              </a:rPr>
              <a:t>).</a:t>
            </a: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r>
              <a:rPr lang="fr-CH" dirty="0"/>
              <a:t> </a:t>
            </a:r>
            <a:r>
              <a:rPr lang="fr-CH" sz="1000" dirty="0">
                <a:latin typeface="Tahoma" panose="020B0604030504040204" pitchFamily="34" charset="0"/>
              </a:rPr>
              <a:t>Source d’images: ZDF</a:t>
            </a:r>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p>
        </p:txBody>
      </p:sp>
      <p:sp>
        <p:nvSpPr>
          <p:cNvPr id="3" name="Rectangle 2">
            <a:extLst>
              <a:ext uri="{FF2B5EF4-FFF2-40B4-BE49-F238E27FC236}">
                <a16:creationId xmlns:a16="http://schemas.microsoft.com/office/drawing/2014/main" id="{BCEA5A3A-2C36-43E2-BFB3-8259CD81F857}"/>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pic>
        <p:nvPicPr>
          <p:cNvPr id="4" name="Grafik 3">
            <a:extLst>
              <a:ext uri="{FF2B5EF4-FFF2-40B4-BE49-F238E27FC236}">
                <a16:creationId xmlns:a16="http://schemas.microsoft.com/office/drawing/2014/main" id="{D8CB55F7-C0F7-4BBC-9C4F-CAD58E9C14AB}"/>
              </a:ext>
            </a:extLst>
          </p:cNvPr>
          <p:cNvPicPr>
            <a:picLocks noChangeAspect="1"/>
          </p:cNvPicPr>
          <p:nvPr/>
        </p:nvPicPr>
        <p:blipFill>
          <a:blip r:embed="rId2"/>
          <a:stretch>
            <a:fillRect/>
          </a:stretch>
        </p:blipFill>
        <p:spPr>
          <a:xfrm>
            <a:off x="5004048" y="5042526"/>
            <a:ext cx="2779801" cy="1563638"/>
          </a:xfrm>
          <a:prstGeom prst="rect">
            <a:avLst/>
          </a:prstGeom>
        </p:spPr>
      </p:pic>
    </p:spTree>
    <p:extLst>
      <p:ext uri="{BB962C8B-B14F-4D97-AF65-F5344CB8AC3E}">
        <p14:creationId xmlns:p14="http://schemas.microsoft.com/office/powerpoint/2010/main" val="3366888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b="1" dirty="0">
                <a:latin typeface="Tahoma" panose="020B0604030504040204" pitchFamily="34" charset="0"/>
              </a:rPr>
              <a:t>Mandat</a:t>
            </a:r>
          </a:p>
          <a:p>
            <a:endParaRPr lang="fr-CH" dirty="0">
              <a:latin typeface="Tahoma" panose="020B0604030504040204" pitchFamily="34" charset="0"/>
              <a:ea typeface="Tahoma" panose="020B0604030504040204" pitchFamily="34" charset="0"/>
              <a:cs typeface="Tahoma" panose="020B0604030504040204" pitchFamily="34" charset="0"/>
            </a:endParaRPr>
          </a:p>
          <a:p>
            <a:r>
              <a:rPr lang="fr-CH" b="1" dirty="0">
                <a:latin typeface="Tahoma" panose="020B0604030504040204" pitchFamily="34" charset="0"/>
              </a:rPr>
              <a:t>Répond maintenant aux questions de la feuille de travail «Qu’est-ce que la protection des données?» (Leçon 2)</a:t>
            </a:r>
          </a:p>
          <a:p>
            <a:r>
              <a:rPr lang="fr-CH" dirty="0">
                <a:latin typeface="Tahoma" panose="020B0604030504040204" pitchFamily="34" charset="0"/>
              </a:rPr>
              <a:t>Discute de tes réponses avec ton voisin ou ta voisine de table.</a:t>
            </a:r>
          </a:p>
          <a:p>
            <a:r>
              <a:rPr lang="fr-CH" dirty="0">
                <a:latin typeface="Tahoma" panose="020B0604030504040204" pitchFamily="34" charset="0"/>
              </a:rPr>
              <a:t>La feuille est ensuite discutée au sein de la classe.</a:t>
            </a: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r>
              <a:rPr lang="en-US" sz="1000" dirty="0">
                <a:latin typeface="Tahoma" panose="020B0604030504040204" pitchFamily="34" charset="0"/>
              </a:rPr>
              <a:t>						</a:t>
            </a:r>
            <a:r>
              <a:rPr lang="fr-CH" sz="1000" dirty="0">
                <a:latin typeface="Tahoma" panose="020B0604030504040204" pitchFamily="34" charset="0"/>
              </a:rPr>
              <a:t>Source d’images: Pixabay, www.pixabay.com</a:t>
            </a:r>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pic>
        <p:nvPicPr>
          <p:cNvPr id="1026" name="Picture 2" descr="Datenschutz, It, Computer, Sicherheit, Passwort, Schutz">
            <a:extLst>
              <a:ext uri="{FF2B5EF4-FFF2-40B4-BE49-F238E27FC236}">
                <a16:creationId xmlns:a16="http://schemas.microsoft.com/office/drawing/2014/main" id="{9EF17711-BDEF-424B-94E0-966AE27BA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0"/>
            <a:ext cx="4588933"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898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71E570D-2275-4869-AED5-57F158B633BE}"/>
              </a:ext>
            </a:extLst>
          </p:cNvPr>
          <p:cNvSpPr>
            <a:spLocks noGrp="1"/>
          </p:cNvSpPr>
          <p:nvPr>
            <p:ph idx="1"/>
          </p:nvPr>
        </p:nvSpPr>
        <p:spPr>
          <a:xfrm>
            <a:off x="457200" y="1499593"/>
            <a:ext cx="8075240" cy="4737719"/>
          </a:xfrm>
        </p:spPr>
        <p:txBody>
          <a:bodyPr/>
          <a:lstStyle/>
          <a:p>
            <a:r>
              <a:rPr lang="fr-CH" sz="2500" b="1" dirty="0">
                <a:latin typeface="Tahoma" panose="020B0604030504040204" pitchFamily="34" charset="0"/>
              </a:rPr>
              <a:t>Objectif de la protection des données:</a:t>
            </a:r>
          </a:p>
          <a:p>
            <a:pPr marL="0" indent="0"/>
            <a:r>
              <a:rPr lang="fr-CH" dirty="0">
                <a:latin typeface="Tahoma" panose="020B0604030504040204" pitchFamily="34" charset="0"/>
              </a:rPr>
              <a:t>La protection des données a pour objectif de définir certains </a:t>
            </a:r>
            <a:r>
              <a:rPr lang="fr-CH" b="1" dirty="0">
                <a:latin typeface="Tahoma" panose="020B0604030504040204" pitchFamily="34" charset="0"/>
              </a:rPr>
              <a:t>principes directeurs</a:t>
            </a:r>
            <a:r>
              <a:rPr lang="fr-CH" dirty="0">
                <a:latin typeface="Tahoma" panose="020B0604030504040204" pitchFamily="34" charset="0"/>
              </a:rPr>
              <a:t>. </a:t>
            </a:r>
          </a:p>
          <a:p>
            <a:pPr marL="0" indent="0"/>
            <a:r>
              <a:rPr lang="fr-CH" dirty="0">
                <a:latin typeface="Tahoma" panose="020B0604030504040204" pitchFamily="34" charset="0"/>
              </a:rPr>
              <a:t>L’</a:t>
            </a:r>
            <a:r>
              <a:rPr lang="fr-CH" b="1" dirty="0">
                <a:latin typeface="Tahoma" panose="020B0604030504040204" pitchFamily="34" charset="0"/>
              </a:rPr>
              <a:t>épanouissement de la personnalité </a:t>
            </a:r>
            <a:r>
              <a:rPr lang="fr-CH" dirty="0">
                <a:latin typeface="Tahoma" panose="020B0604030504040204" pitchFamily="34" charset="0"/>
              </a:rPr>
              <a:t>ne doit pas être menacé par un traitement de données inutile ou indésirable.</a:t>
            </a: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r>
              <a:rPr lang="en-US"/>
              <a:t>						</a:t>
            </a:r>
          </a:p>
          <a:p>
            <a:endParaRPr lang="fr-CH" sz="1000" dirty="0">
              <a:latin typeface="Tahoma" panose="020B0604030504040204" pitchFamily="34" charset="0"/>
              <a:ea typeface="Tahoma" panose="020B0604030504040204" pitchFamily="34" charset="0"/>
              <a:cs typeface="Tahoma" panose="020B0604030504040204" pitchFamily="34" charset="0"/>
            </a:endParaRPr>
          </a:p>
          <a:p>
            <a:r>
              <a:rPr lang="en-US" sz="1000" dirty="0">
                <a:latin typeface="Tahoma" panose="020B0604030504040204" pitchFamily="34" charset="0"/>
              </a:rPr>
              <a:t>						</a:t>
            </a:r>
            <a:r>
              <a:rPr lang="fr-CH" sz="1000" dirty="0">
                <a:latin typeface="Tahoma" panose="020B0604030504040204" pitchFamily="34" charset="0"/>
              </a:rPr>
              <a:t> Source d’images: Pixabay, www.pixabay.com</a:t>
            </a:r>
          </a:p>
          <a:p>
            <a:endParaRPr lang="fr-CH" sz="1200" dirty="0">
              <a:latin typeface="Tahoma" panose="020B0604030504040204" pitchFamily="34" charset="0"/>
              <a:ea typeface="Tahoma" panose="020B0604030504040204" pitchFamily="34" charset="0"/>
              <a:cs typeface="Tahoma" panose="020B0604030504040204" pitchFamily="34" charset="0"/>
            </a:endParaRPr>
          </a:p>
          <a:p>
            <a:endParaRPr lang="fr-CH" sz="1200" dirty="0">
              <a:latin typeface="Tahoma" panose="020B0604030504040204" pitchFamily="34" charset="0"/>
              <a:ea typeface="Tahoma" panose="020B0604030504040204" pitchFamily="34" charset="0"/>
              <a:cs typeface="Tahoma" panose="020B0604030504040204" pitchFamily="34" charset="0"/>
            </a:endParaRPr>
          </a:p>
          <a:p>
            <a:endParaRPr lang="fr-CH" sz="1200" dirty="0">
              <a:latin typeface="Tahoma" panose="020B0604030504040204" pitchFamily="34" charset="0"/>
              <a:ea typeface="Tahoma" panose="020B0604030504040204" pitchFamily="34" charset="0"/>
              <a:cs typeface="Tahoma" panose="020B0604030504040204" pitchFamily="34" charset="0"/>
            </a:endParaRPr>
          </a:p>
          <a:p>
            <a:endParaRPr lang="fr-CH" sz="1200" dirty="0">
              <a:latin typeface="Tahoma" panose="020B0604030504040204" pitchFamily="34" charset="0"/>
              <a:ea typeface="Tahoma" panose="020B0604030504040204" pitchFamily="34" charset="0"/>
              <a:cs typeface="Tahoma" panose="020B0604030504040204" pitchFamily="34" charset="0"/>
            </a:endParaRPr>
          </a:p>
          <a:p>
            <a:endParaRPr lang="fr-CH" sz="1200" dirty="0">
              <a:latin typeface="Tahoma" panose="020B0604030504040204" pitchFamily="34" charset="0"/>
              <a:ea typeface="Tahoma" panose="020B0604030504040204" pitchFamily="34" charset="0"/>
              <a:cs typeface="Tahoma" panose="020B0604030504040204" pitchFamily="34" charset="0"/>
            </a:endParaRPr>
          </a:p>
          <a:p>
            <a:endParaRPr lang="fr-CH" sz="1200" dirty="0">
              <a:latin typeface="Tahoma" panose="020B0604030504040204" pitchFamily="34" charset="0"/>
              <a:ea typeface="Tahoma" panose="020B0604030504040204" pitchFamily="34" charset="0"/>
              <a:cs typeface="Tahoma" panose="020B0604030504040204" pitchFamily="34" charset="0"/>
            </a:endParaRPr>
          </a:p>
          <a:p>
            <a:endParaRPr lang="fr-CH" sz="1200" dirty="0">
              <a:latin typeface="Tahoma" panose="020B0604030504040204" pitchFamily="34" charset="0"/>
              <a:ea typeface="Tahoma" panose="020B0604030504040204" pitchFamily="34" charset="0"/>
              <a:cs typeface="Tahoma" panose="020B0604030504040204" pitchFamily="34" charset="0"/>
            </a:endParaRPr>
          </a:p>
          <a:p>
            <a:r>
              <a:rPr lang="en-US"/>
              <a:t>						</a:t>
            </a:r>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p>
        </p:txBody>
      </p:sp>
      <p:pic>
        <p:nvPicPr>
          <p:cNvPr id="2056" name="Picture 8" descr="Sicherheit, Sichern, Technologie, Schutz, Wache, Sicher">
            <a:extLst>
              <a:ext uri="{FF2B5EF4-FFF2-40B4-BE49-F238E27FC236}">
                <a16:creationId xmlns:a16="http://schemas.microsoft.com/office/drawing/2014/main" id="{EF96F3C4-B781-4B3F-BFE7-0057DE4BE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9" y="3372272"/>
            <a:ext cx="4450702" cy="28187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F30E118-0EEC-457F-AE36-5AE2CD681349}"/>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a:t>Qu’est-ce que la protection des données?</a:t>
            </a:r>
            <a:endParaRPr lang="fr-CH" altLang="de-DE" kern="0" dirty="0"/>
          </a:p>
        </p:txBody>
      </p:sp>
    </p:spTree>
    <p:extLst>
      <p:ext uri="{BB962C8B-B14F-4D97-AF65-F5344CB8AC3E}">
        <p14:creationId xmlns:p14="http://schemas.microsoft.com/office/powerpoint/2010/main" val="203783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sz="2500" b="1" dirty="0">
                <a:latin typeface="Tahoma" panose="020B0604030504040204" pitchFamily="34" charset="0"/>
              </a:rPr>
              <a:t>Principes de la protection des données:</a:t>
            </a:r>
          </a:p>
          <a:p>
            <a:pPr marL="571500" indent="-571500">
              <a:buFont typeface="Arial" panose="020B0604020202020204" pitchFamily="34" charset="0"/>
              <a:buChar char="•"/>
            </a:pPr>
            <a:endParaRPr lang="fr-CH" dirty="0">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panose="020B0604020202020204" pitchFamily="34" charset="0"/>
              <a:buChar char="•"/>
            </a:pPr>
            <a:r>
              <a:rPr lang="fr-CH" dirty="0">
                <a:latin typeface="Tahoma" panose="020B0604030504040204" pitchFamily="34" charset="0"/>
              </a:rPr>
              <a:t>Faire en sorte qu’on ne collecte et ne traite que les données personnelles nécessaires.</a:t>
            </a:r>
          </a:p>
          <a:p>
            <a:pPr marL="571500" indent="-571500">
              <a:buFont typeface="Arial" panose="020B0604020202020204" pitchFamily="34" charset="0"/>
              <a:buChar char="•"/>
            </a:pPr>
            <a:r>
              <a:rPr lang="fr-CH" dirty="0">
                <a:latin typeface="Tahoma" panose="020B0604030504040204" pitchFamily="34" charset="0"/>
              </a:rPr>
              <a:t>Toute personne a le droit d’accès aux données la concernant!</a:t>
            </a:r>
          </a:p>
          <a:p>
            <a:pPr marL="571500" indent="-571500">
              <a:buFont typeface="Arial" panose="020B0604020202020204" pitchFamily="34" charset="0"/>
              <a:buChar char="•"/>
            </a:pPr>
            <a:r>
              <a:rPr lang="fr-CH" dirty="0">
                <a:latin typeface="Tahoma" panose="020B0604030504040204" pitchFamily="34" charset="0"/>
              </a:rPr>
              <a:t>L’individu a le droit de faire corriger ou supprimer des informations le concernant, ou d’exiger que la personne traitant les informations ne les transmette pas.</a:t>
            </a:r>
          </a:p>
          <a:p>
            <a:pPr marL="0" indent="0"/>
            <a:endParaRPr lang="fr-CH" sz="3000" dirty="0">
              <a:latin typeface="Tahoma" panose="020B0604030504040204" pitchFamily="34" charset="0"/>
              <a:ea typeface="Tahoma" panose="020B0604030504040204" pitchFamily="34" charset="0"/>
              <a:cs typeface="Tahoma" panose="020B0604030504040204" pitchFamily="34" charset="0"/>
            </a:endParaRPr>
          </a:p>
          <a:p>
            <a:pPr marL="0" indent="0"/>
            <a:r>
              <a:rPr lang="en-US"/>
              <a:t>				</a:t>
            </a:r>
          </a:p>
          <a:p>
            <a:pPr marL="0" indent="0"/>
            <a:endParaRPr lang="fr-CH" sz="3000" dirty="0">
              <a:latin typeface="Tahoma" panose="020B0604030504040204" pitchFamily="34" charset="0"/>
              <a:ea typeface="Tahoma" panose="020B0604030504040204" pitchFamily="34" charset="0"/>
              <a:cs typeface="Tahoma" panose="020B0604030504040204" pitchFamily="34" charset="0"/>
            </a:endParaRPr>
          </a:p>
          <a:p>
            <a:pPr marL="0" indent="0"/>
            <a:r>
              <a:rPr lang="en-US"/>
              <a:t>					</a:t>
            </a:r>
            <a:r>
              <a:rPr lang="fr-CH" sz="1000" dirty="0">
                <a:latin typeface="Tahoma" panose="020B0604030504040204" pitchFamily="34" charset="0"/>
              </a:rPr>
              <a:t>Source d’images: 20 Minutes, </a:t>
            </a:r>
            <a:r>
              <a:rPr lang="fr-CH" sz="1000" dirty="0">
                <a:latin typeface="Tahoma" panose="020B0604030504040204" pitchFamily="34" charset="0"/>
                <a:hlinkClick r:id="rId2"/>
              </a:rPr>
              <a:t>www.20min.ch</a:t>
            </a:r>
            <a:endParaRPr lang="fr-CH" sz="1000" dirty="0">
              <a:latin typeface="Tahoma" panose="020B0604030504040204" pitchFamily="34" charset="0"/>
              <a:ea typeface="Tahoma" panose="020B0604030504040204" pitchFamily="34" charset="0"/>
              <a:cs typeface="Tahoma" panose="020B0604030504040204" pitchFamily="34" charset="0"/>
            </a:endParaRPr>
          </a:p>
          <a:p>
            <a:pPr marL="0" indent="0"/>
            <a:endParaRPr lang="fr-CH" sz="3000" dirty="0">
              <a:latin typeface="Tahoma" panose="020B0604030504040204" pitchFamily="34" charset="0"/>
              <a:ea typeface="Tahoma" panose="020B0604030504040204" pitchFamily="34" charset="0"/>
              <a:cs typeface="Tahoma" panose="020B0604030504040204" pitchFamily="34" charset="0"/>
            </a:endParaRPr>
          </a:p>
        </p:txBody>
      </p:sp>
      <p:pic>
        <p:nvPicPr>
          <p:cNvPr id="3" name="Grafik 2"/>
          <p:cNvPicPr>
            <a:picLocks noChangeAspect="1"/>
          </p:cNvPicPr>
          <p:nvPr/>
        </p:nvPicPr>
        <p:blipFill>
          <a:blip r:embed="rId3"/>
          <a:stretch>
            <a:fillRect/>
          </a:stretch>
        </p:blipFill>
        <p:spPr>
          <a:xfrm>
            <a:off x="1403648" y="4437112"/>
            <a:ext cx="3528392" cy="1764196"/>
          </a:xfrm>
          <a:prstGeom prst="rect">
            <a:avLst/>
          </a:prstGeom>
        </p:spPr>
      </p:pic>
      <p:sp>
        <p:nvSpPr>
          <p:cNvPr id="5"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spTree>
    <p:extLst>
      <p:ext uri="{BB962C8B-B14F-4D97-AF65-F5344CB8AC3E}">
        <p14:creationId xmlns:p14="http://schemas.microsoft.com/office/powerpoint/2010/main" val="15032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sz="2500" b="1" dirty="0">
                <a:latin typeface="Tahoma" panose="020B0604030504040204" pitchFamily="34" charset="0"/>
              </a:rPr>
              <a:t>Que sont les «données sensibles»?</a:t>
            </a:r>
          </a:p>
          <a:p>
            <a:endParaRPr lang="fr-CH" b="1"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L’art. 3 de la loi sur la protection des données (LPD) énumère les données personnelles comme suit:</a:t>
            </a:r>
          </a:p>
          <a:p>
            <a:pPr lvl="1">
              <a:buFont typeface="Arial" panose="020B0604020202020204" pitchFamily="34" charset="0"/>
              <a:buChar char="•"/>
            </a:pPr>
            <a:r>
              <a:rPr lang="fr-CH" sz="1800" dirty="0">
                <a:latin typeface="Tahoma" panose="020B0604030504040204" pitchFamily="34" charset="0"/>
              </a:rPr>
              <a:t>les opinions ou activités religieuses, philosophiques, politiques ou syndicales</a:t>
            </a:r>
          </a:p>
          <a:p>
            <a:pPr lvl="1">
              <a:buFont typeface="Arial" panose="020B0604020202020204" pitchFamily="34" charset="0"/>
              <a:buChar char="•"/>
            </a:pPr>
            <a:r>
              <a:rPr lang="fr-CH" sz="1800" dirty="0">
                <a:latin typeface="Tahoma" panose="020B0604030504040204" pitchFamily="34" charset="0"/>
              </a:rPr>
              <a:t>la santé, la sphère intime ou l’appartenance à une race</a:t>
            </a:r>
          </a:p>
          <a:p>
            <a:pPr lvl="1">
              <a:buFont typeface="Arial" panose="020B0604020202020204" pitchFamily="34" charset="0"/>
              <a:buChar char="•"/>
            </a:pPr>
            <a:r>
              <a:rPr lang="fr-CH" sz="1800" dirty="0">
                <a:latin typeface="Tahoma" panose="020B0604030504040204" pitchFamily="34" charset="0"/>
              </a:rPr>
              <a:t>des mesures d’aide sociale</a:t>
            </a:r>
          </a:p>
          <a:p>
            <a:pPr lvl="1">
              <a:buFont typeface="Arial" panose="020B0604020202020204" pitchFamily="34" charset="0"/>
              <a:buChar char="•"/>
            </a:pPr>
            <a:r>
              <a:rPr lang="fr-CH" sz="1800" dirty="0">
                <a:latin typeface="Tahoma" panose="020B0604030504040204" pitchFamily="34" charset="0"/>
              </a:rPr>
              <a:t>des poursuites ou sanctions pénales ou administratives</a:t>
            </a:r>
          </a:p>
          <a:p>
            <a:pPr marL="457200" lvl="1" indent="0">
              <a:buNone/>
            </a:pPr>
            <a:r>
              <a:rPr lang="fr-CH" sz="1800" dirty="0">
                <a:latin typeface="Tahoma" panose="020B0604030504040204" pitchFamily="34" charset="0"/>
              </a:rPr>
              <a:t>Les données biométriques sont également considérées comme sensibles, même si elles ne sont pas encore reprises dans la législation actuelle. </a:t>
            </a:r>
          </a:p>
          <a:p>
            <a:pPr marL="457200" lvl="1" indent="0">
              <a:buNone/>
            </a:pPr>
            <a:endParaRPr lang="fr-CH" sz="1800"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a:t>Qu’est-ce que la protection des données?</a:t>
            </a:r>
            <a:endParaRPr lang="fr-CH" altLang="de-DE" kern="0" dirty="0"/>
          </a:p>
        </p:txBody>
      </p:sp>
    </p:spTree>
    <p:extLst>
      <p:ext uri="{BB962C8B-B14F-4D97-AF65-F5344CB8AC3E}">
        <p14:creationId xmlns:p14="http://schemas.microsoft.com/office/powerpoint/2010/main" val="14207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CEE5C7-8355-4619-8605-189C2B018D94}"/>
              </a:ext>
            </a:extLst>
          </p:cNvPr>
          <p:cNvSpPr>
            <a:spLocks noGrp="1"/>
          </p:cNvSpPr>
          <p:nvPr>
            <p:ph idx="1"/>
          </p:nvPr>
        </p:nvSpPr>
        <p:spPr/>
        <p:txBody>
          <a:bodyPr/>
          <a:lstStyle/>
          <a:p>
            <a:r>
              <a:rPr lang="fr-CH" sz="2500" b="1" dirty="0">
                <a:latin typeface="Tahoma" panose="020B0604030504040204" pitchFamily="34" charset="0"/>
              </a:rPr>
              <a:t>Pourquoi les données sont-elles sensibles?</a:t>
            </a:r>
          </a:p>
          <a:p>
            <a:endParaRPr lang="fr-CH" sz="2500" b="1" dirty="0">
              <a:latin typeface="Tahoma" panose="020B0604030504040204" pitchFamily="34" charset="0"/>
              <a:ea typeface="Tahoma" panose="020B0604030504040204" pitchFamily="34" charset="0"/>
              <a:cs typeface="Tahoma" panose="020B0604030504040204" pitchFamily="34" charset="0"/>
            </a:endParaRPr>
          </a:p>
          <a:p>
            <a:pPr marL="0" indent="0"/>
            <a:r>
              <a:rPr lang="fr-CH"/>
              <a:t>Les </a:t>
            </a:r>
            <a:r>
              <a:rPr lang="fr-CH" b="1" dirty="0">
                <a:latin typeface="Tahoma" panose="020B0604030504040204" pitchFamily="34" charset="0"/>
              </a:rPr>
              <a:t>données personnelles ou se rapportant à la personne </a:t>
            </a:r>
            <a:r>
              <a:rPr lang="fr-CH" dirty="0">
                <a:latin typeface="Tahoma" panose="020B0604030504040204" pitchFamily="34" charset="0"/>
              </a:rPr>
              <a:t>révèlent de nombreuses informations sur notre personne et sont donc précieuses. </a:t>
            </a:r>
          </a:p>
          <a:p>
            <a:pPr marL="0" indent="0"/>
            <a:r>
              <a:rPr lang="fr-CH" dirty="0">
                <a:latin typeface="Tahoma" panose="020B0604030504040204" pitchFamily="34" charset="0"/>
              </a:rPr>
              <a:t>Pour les entreprises, elles représentent beaucoup d’argent et peuvent être utilisées de manière abusive (revente des données clients, transmission d’adresses, par exemple).</a:t>
            </a:r>
          </a:p>
          <a:p>
            <a:endParaRPr lang="fr-CH"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Protéger nos données revient à protéger notre </a:t>
            </a:r>
            <a:r>
              <a:rPr lang="fr-CH" b="1" dirty="0">
                <a:latin typeface="Tahoma" panose="020B0604030504040204" pitchFamily="34" charset="0"/>
              </a:rPr>
              <a:t>vie privée, notre anonymat et à accroître notre sécurité</a:t>
            </a:r>
            <a:r>
              <a:rPr lang="fr-CH" dirty="0">
                <a:latin typeface="Tahoma" panose="020B0604030504040204" pitchFamily="34" charset="0"/>
              </a:rPr>
              <a:t>. Tout simplement inestimable!</a:t>
            </a:r>
          </a:p>
          <a:p>
            <a:endParaRPr lang="fr-CH" b="1"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Les exemples suivants montrent des problèmes quotidiens et des recoupements possibles au niveau de la protection des données.</a:t>
            </a:r>
          </a:p>
          <a:p>
            <a:endParaRPr lang="fr-CH" sz="2500" b="1" dirty="0"/>
          </a:p>
          <a:p>
            <a:endParaRPr lang="fr-CH" b="1" dirty="0"/>
          </a:p>
          <a:p>
            <a:endParaRPr lang="fr-CH" b="1" dirty="0"/>
          </a:p>
        </p:txBody>
      </p:sp>
      <p:sp>
        <p:nvSpPr>
          <p:cNvPr id="3" name="Rectangle 2">
            <a:extLst>
              <a:ext uri="{FF2B5EF4-FFF2-40B4-BE49-F238E27FC236}">
                <a16:creationId xmlns:a16="http://schemas.microsoft.com/office/drawing/2014/main" id="{CC1EA7A8-14FC-40BF-ADCA-9D23B4609CFD}"/>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spTree>
    <p:extLst>
      <p:ext uri="{BB962C8B-B14F-4D97-AF65-F5344CB8AC3E}">
        <p14:creationId xmlns:p14="http://schemas.microsoft.com/office/powerpoint/2010/main" val="1968471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b="1" dirty="0">
                <a:latin typeface="Tahoma" panose="020B0604030504040204" pitchFamily="34" charset="0"/>
              </a:rPr>
              <a:t>Exemple 1:</a:t>
            </a:r>
          </a:p>
          <a:p>
            <a:r>
              <a:rPr lang="fr-CH" b="1" dirty="0">
                <a:latin typeface="Tahoma" panose="020B0604030504040204" pitchFamily="34" charset="0"/>
              </a:rPr>
              <a:t>Google Street View</a:t>
            </a:r>
          </a:p>
          <a:p>
            <a:r>
              <a:rPr lang="fr-CH" dirty="0">
                <a:latin typeface="Tahoma" panose="020B0604030504040204" pitchFamily="34" charset="0"/>
              </a:rPr>
              <a:t>Google sillonne le monde entier avec une voiture qui photographie les rues</a:t>
            </a:r>
          </a:p>
          <a:p>
            <a:r>
              <a:rPr lang="fr-CH" dirty="0">
                <a:latin typeface="Tahoma" panose="020B0604030504040204" pitchFamily="34" charset="0"/>
              </a:rPr>
              <a:t>et les bâtiments, ensuite ces photos sont reliées avec les cartes routières.</a:t>
            </a:r>
          </a:p>
          <a:p>
            <a:endParaRPr lang="fr-CH"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pic>
        <p:nvPicPr>
          <p:cNvPr id="4" name="Grafik 3"/>
          <p:cNvPicPr>
            <a:picLocks noChangeAspect="1"/>
          </p:cNvPicPr>
          <p:nvPr/>
        </p:nvPicPr>
        <p:blipFill rotWithShape="1">
          <a:blip r:embed="rId2"/>
          <a:srcRect t="9401" r="1176" b="6600"/>
          <a:stretch/>
        </p:blipFill>
        <p:spPr>
          <a:xfrm>
            <a:off x="1907704" y="3562003"/>
            <a:ext cx="5120681" cy="2448272"/>
          </a:xfrm>
          <a:prstGeom prst="rect">
            <a:avLst/>
          </a:prstGeom>
        </p:spPr>
      </p:pic>
    </p:spTree>
    <p:extLst>
      <p:ext uri="{BB962C8B-B14F-4D97-AF65-F5344CB8AC3E}">
        <p14:creationId xmlns:p14="http://schemas.microsoft.com/office/powerpoint/2010/main" val="1467086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AD107FC-0A99-4C25-A8E8-174D9CADD53E}"/>
              </a:ext>
            </a:extLst>
          </p:cNvPr>
          <p:cNvSpPr>
            <a:spLocks noGrp="1"/>
          </p:cNvSpPr>
          <p:nvPr>
            <p:ph idx="1"/>
          </p:nvPr>
        </p:nvSpPr>
        <p:spPr/>
        <p:txBody>
          <a:bodyPr/>
          <a:lstStyle/>
          <a:p>
            <a:r>
              <a:rPr lang="fr-CH" b="1" dirty="0">
                <a:latin typeface="Tahoma" panose="020B0604030504040204" pitchFamily="34" charset="0"/>
              </a:rPr>
              <a:t>Problème touchant à la protection des données</a:t>
            </a:r>
            <a:r>
              <a:rPr lang="fr-CH" dirty="0">
                <a:latin typeface="Tahoma" panose="020B0604030504040204" pitchFamily="34" charset="0"/>
              </a:rPr>
              <a:t>:</a:t>
            </a:r>
          </a:p>
          <a:p>
            <a:r>
              <a:rPr lang="en-US"/>
              <a:t>	</a:t>
            </a:r>
          </a:p>
          <a:p>
            <a:pPr marL="0" indent="0"/>
            <a:r>
              <a:rPr lang="fr-CH" dirty="0">
                <a:latin typeface="Tahoma" panose="020B0604030504040204" pitchFamily="34" charset="0"/>
              </a:rPr>
              <a:t>Les photos prises </a:t>
            </a:r>
            <a:r>
              <a:rPr lang="fr-CH" b="1" dirty="0">
                <a:latin typeface="Tahoma" panose="020B0604030504040204" pitchFamily="34" charset="0"/>
              </a:rPr>
              <a:t>peuvent compromettre des personnes</a:t>
            </a:r>
            <a:r>
              <a:rPr lang="fr-CH" dirty="0">
                <a:latin typeface="Tahoma" panose="020B0604030504040204" pitchFamily="34" charset="0"/>
              </a:rPr>
              <a:t>, par exemple lorsqu’elle entre dans un service d’aide aux toxicomanes ou une clinique psychiatrique.</a:t>
            </a:r>
          </a:p>
          <a:p>
            <a:endParaRPr lang="fr-CH"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Google n’a </a:t>
            </a:r>
            <a:r>
              <a:rPr lang="fr-CH" b="1" dirty="0">
                <a:latin typeface="Tahoma" panose="020B0604030504040204" pitchFamily="34" charset="0"/>
              </a:rPr>
              <a:t>pas demandé le consentement </a:t>
            </a:r>
            <a:r>
              <a:rPr lang="fr-CH" dirty="0">
                <a:latin typeface="Tahoma" panose="020B0604030504040204" pitchFamily="34" charset="0"/>
              </a:rPr>
              <a:t>de la personne pour la publication des photos.</a:t>
            </a:r>
          </a:p>
          <a:p>
            <a:endParaRPr lang="fr-CH" dirty="0">
              <a:latin typeface="Tahoma" panose="020B0604030504040204" pitchFamily="34" charset="0"/>
              <a:ea typeface="Tahoma" panose="020B0604030504040204" pitchFamily="34" charset="0"/>
              <a:cs typeface="Tahoma" panose="020B0604030504040204" pitchFamily="34" charset="0"/>
            </a:endParaRPr>
          </a:p>
          <a:p>
            <a:pPr marL="0" indent="0"/>
            <a:r>
              <a:rPr lang="fr-CH" dirty="0">
                <a:latin typeface="Tahoma" panose="020B0604030504040204" pitchFamily="34" charset="0"/>
              </a:rPr>
              <a:t>C’est la raison pour laquelle toutes les </a:t>
            </a:r>
            <a:r>
              <a:rPr lang="fr-CH" b="1" dirty="0">
                <a:latin typeface="Tahoma" panose="020B0604030504040204" pitchFamily="34" charset="0"/>
              </a:rPr>
              <a:t>personnes, toutes les plaques d’immatriculation et tous les domaines privés doivent être rendus méconnaissables</a:t>
            </a:r>
            <a:r>
              <a:rPr lang="fr-CH" dirty="0">
                <a:latin typeface="Tahoma" panose="020B0604030504040204" pitchFamily="34" charset="0"/>
              </a:rPr>
              <a:t>, de manière à protéger les droits de la personnalité de l’individu. </a:t>
            </a:r>
          </a:p>
          <a:p>
            <a:endParaRPr lang="fr-CH" dirty="0"/>
          </a:p>
        </p:txBody>
      </p:sp>
      <p:sp>
        <p:nvSpPr>
          <p:cNvPr id="3" name="Rectangle 2">
            <a:extLst>
              <a:ext uri="{FF2B5EF4-FFF2-40B4-BE49-F238E27FC236}">
                <a16:creationId xmlns:a16="http://schemas.microsoft.com/office/drawing/2014/main" id="{67D32A75-3608-4410-86C0-8007D30E68E4}"/>
              </a:ext>
            </a:extLst>
          </p:cNvPr>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spTree>
    <p:extLst>
      <p:ext uri="{BB962C8B-B14F-4D97-AF65-F5344CB8AC3E}">
        <p14:creationId xmlns:p14="http://schemas.microsoft.com/office/powerpoint/2010/main" val="34432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b="1" dirty="0">
                <a:latin typeface="Tahoma" panose="020B0604030504040204" pitchFamily="34" charset="0"/>
              </a:rPr>
              <a:t>Exemple 2: </a:t>
            </a:r>
          </a:p>
          <a:p>
            <a:r>
              <a:rPr lang="fr-CH" b="1" dirty="0">
                <a:latin typeface="Tahoma" panose="020B0604030504040204" pitchFamily="34" charset="0"/>
              </a:rPr>
              <a:t>Saisie de données personnelles à des fins publicitaires</a:t>
            </a:r>
          </a:p>
          <a:p>
            <a:r>
              <a:rPr lang="fr-CH" dirty="0">
                <a:latin typeface="Tahoma" panose="020B0604030504040204" pitchFamily="34" charset="0"/>
              </a:rPr>
              <a:t>Nino aime commander des vêtements et des outils électroniques sur Internet.</a:t>
            </a:r>
          </a:p>
          <a:p>
            <a:r>
              <a:rPr lang="fr-CH" dirty="0">
                <a:latin typeface="Tahoma" panose="020B0604030504040204" pitchFamily="34" charset="0"/>
              </a:rPr>
              <a:t>Pour ce faire, il a dû donner diverses informations le concernant.</a:t>
            </a:r>
          </a:p>
          <a:p>
            <a:pPr marL="0" indent="0"/>
            <a:r>
              <a:rPr lang="fr-CH" dirty="0">
                <a:latin typeface="Tahoma" panose="020B0604030504040204" pitchFamily="34" charset="0"/>
              </a:rPr>
              <a:t>Ces informations ont été transmises à d’autres portails Internet et agences publicitaires, à des fins commerciales et publicitaires.</a:t>
            </a:r>
          </a:p>
          <a:p>
            <a:endParaRPr lang="fr-CH" dirty="0">
              <a:latin typeface="Tahoma" panose="020B0604030504040204" pitchFamily="34" charset="0"/>
              <a:ea typeface="Tahoma" panose="020B0604030504040204" pitchFamily="34" charset="0"/>
              <a:cs typeface="Tahoma" panose="020B0604030504040204" pitchFamily="34" charset="0"/>
            </a:endParaRPr>
          </a:p>
          <a:p>
            <a:r>
              <a:rPr lang="fr-CH" b="1" dirty="0">
                <a:latin typeface="Tahoma" panose="020B0604030504040204" pitchFamily="34" charset="0"/>
              </a:rPr>
              <a:t>Problème touchant à la protection des données</a:t>
            </a:r>
            <a:r>
              <a:rPr lang="fr-CH" dirty="0">
                <a:latin typeface="Tahoma" panose="020B0604030504040204" pitchFamily="34" charset="0"/>
              </a:rPr>
              <a:t>:</a:t>
            </a:r>
          </a:p>
          <a:p>
            <a:r>
              <a:rPr lang="fr-CH" dirty="0">
                <a:latin typeface="Tahoma" panose="020B0604030504040204" pitchFamily="34" charset="0"/>
              </a:rPr>
              <a:t>Les entreprises enregistrant des données doivent clairement indiquer le but</a:t>
            </a:r>
          </a:p>
          <a:p>
            <a:r>
              <a:rPr lang="fr-CH" dirty="0">
                <a:latin typeface="Tahoma" panose="020B0604030504040204" pitchFamily="34" charset="0"/>
              </a:rPr>
              <a:t>dans lequel elles le font. La personne qui fournit des données la concernant</a:t>
            </a:r>
          </a:p>
          <a:p>
            <a:r>
              <a:rPr lang="fr-CH" dirty="0">
                <a:latin typeface="Tahoma" panose="020B0604030504040204" pitchFamily="34" charset="0"/>
              </a:rPr>
              <a:t>doit pouvoir indiquer si elle</a:t>
            </a:r>
          </a:p>
          <a:p>
            <a:r>
              <a:rPr lang="fr-CH" dirty="0">
                <a:latin typeface="Tahoma" panose="020B0604030504040204" pitchFamily="34" charset="0"/>
              </a:rPr>
              <a:t>est d’accord qu’elles soient réutilisées. </a:t>
            </a: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spTree>
    <p:extLst>
      <p:ext uri="{BB962C8B-B14F-4D97-AF65-F5344CB8AC3E}">
        <p14:creationId xmlns:p14="http://schemas.microsoft.com/office/powerpoint/2010/main" val="25783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457200" y="1484312"/>
            <a:ext cx="8229600" cy="5185047"/>
          </a:xfrm>
        </p:spPr>
        <p:txBody>
          <a:bodyPr/>
          <a:lstStyle/>
          <a:p>
            <a:r>
              <a:rPr lang="fr-CH" b="1" dirty="0">
                <a:latin typeface="Tahoma" panose="020B0604030504040204" pitchFamily="34" charset="0"/>
              </a:rPr>
              <a:t>Vie privée</a:t>
            </a:r>
          </a:p>
          <a:p>
            <a:pPr marL="0" indent="0"/>
            <a:r>
              <a:rPr lang="fr-FR" dirty="0">
                <a:latin typeface="Tahoma" panose="020B0604030504040204" pitchFamily="34" charset="0"/>
                <a:ea typeface="Tahoma" panose="020B0604030504040204" pitchFamily="34" charset="0"/>
                <a:cs typeface="Tahoma" panose="020B0604030504040204" pitchFamily="34" charset="0"/>
              </a:rPr>
              <a:t>La </a:t>
            </a:r>
            <a:r>
              <a:rPr lang="fr-FR" b="1" dirty="0">
                <a:latin typeface="Tahoma" panose="020B0604030504040204" pitchFamily="34" charset="0"/>
                <a:ea typeface="Tahoma" panose="020B0604030504040204" pitchFamily="34" charset="0"/>
                <a:cs typeface="Tahoma" panose="020B0604030504040204" pitchFamily="34" charset="0"/>
              </a:rPr>
              <a:t>vie privée</a:t>
            </a:r>
            <a:r>
              <a:rPr lang="fr-FR" dirty="0">
                <a:latin typeface="Tahoma" panose="020B0604030504040204" pitchFamily="34" charset="0"/>
                <a:ea typeface="Tahoma" panose="020B0604030504040204" pitchFamily="34" charset="0"/>
                <a:cs typeface="Tahoma" panose="020B0604030504040204" pitchFamily="34" charset="0"/>
              </a:rPr>
              <a:t> (du latin </a:t>
            </a:r>
            <a:r>
              <a:rPr lang="fr-FR" i="1" dirty="0" err="1">
                <a:latin typeface="Tahoma" panose="020B0604030504040204" pitchFamily="34" charset="0"/>
                <a:ea typeface="Tahoma" panose="020B0604030504040204" pitchFamily="34" charset="0"/>
                <a:cs typeface="Tahoma" panose="020B0604030504040204" pitchFamily="34" charset="0"/>
              </a:rPr>
              <a:t>privatus</a:t>
            </a:r>
            <a:r>
              <a:rPr lang="fr-FR" dirty="0">
                <a:latin typeface="Tahoma" panose="020B0604030504040204" pitchFamily="34" charset="0"/>
                <a:ea typeface="Tahoma" panose="020B0604030504040204" pitchFamily="34" charset="0"/>
                <a:cs typeface="Tahoma" panose="020B0604030504040204" pitchFamily="34" charset="0"/>
              </a:rPr>
              <a:t> - séparé de, dépourvu de) est la capacité, pour une personne ou pour un groupe de personnes, de s'isoler afin de protéger ses intérêts. Les limites de la vie privée ainsi que ce qui est considéré comme privé diffèrent selon les groupes, les cultures et les individus, selon les coutumes et les traditions bien qu'il existe toujours un certain tronc commun.</a:t>
            </a:r>
            <a:endParaRPr lang="fr-CH" sz="1000" i="1" dirty="0">
              <a:latin typeface="Tahoma" panose="020B0604030504040204" pitchFamily="34" charset="0"/>
              <a:ea typeface="Tahoma" panose="020B0604030504040204" pitchFamily="34" charset="0"/>
              <a:cs typeface="Tahoma" panose="020B0604030504040204" pitchFamily="34" charset="0"/>
            </a:endParaRPr>
          </a:p>
          <a:p>
            <a:pPr marL="0" indent="0"/>
            <a:r>
              <a:rPr lang="fr-CH" sz="1000" i="1" dirty="0">
                <a:latin typeface="Tahoma" panose="020B0604030504040204" pitchFamily="34" charset="0"/>
                <a:hlinkClick r:id="rId2"/>
              </a:rPr>
              <a:t>(https://fr.wikipedia.org/wiki/Vie_priv%C3%A9e</a:t>
            </a:r>
            <a:r>
              <a:rPr lang="fr-CH" sz="1000" i="1" dirty="0">
                <a:latin typeface="Tahoma" panose="020B0604030504040204" pitchFamily="34" charset="0"/>
              </a:rPr>
              <a:t>) </a:t>
            </a:r>
            <a:endParaRPr lang="fr-CH" sz="1000" i="1" strike="sngStrike" dirty="0">
              <a:latin typeface="Tahoma" panose="020B0604030504040204" pitchFamily="34" charset="0"/>
            </a:endParaRPr>
          </a:p>
          <a:p>
            <a:endParaRPr lang="fr-CH" b="1" dirty="0">
              <a:latin typeface="Tahoma" panose="020B0604030504040204" pitchFamily="34" charset="0"/>
              <a:ea typeface="Tahoma" panose="020B0604030504040204" pitchFamily="34" charset="0"/>
              <a:cs typeface="Tahoma" panose="020B0604030504040204" pitchFamily="34" charset="0"/>
            </a:endParaRPr>
          </a:p>
          <a:p>
            <a:pPr marL="0" indent="0"/>
            <a:r>
              <a:rPr lang="fr-CH" b="1" dirty="0">
                <a:latin typeface="Tahoma" panose="020B0604030504040204" pitchFamily="34" charset="0"/>
              </a:rPr>
              <a:t>Vous ne souhaitez pas révéler à tout un chacun toutes les informations vous concernant ou concernant votre vie, n’est-ce pas?</a:t>
            </a:r>
          </a:p>
          <a:p>
            <a:pPr marL="0" indent="0"/>
            <a:r>
              <a:rPr lang="fr-CH" dirty="0">
                <a:latin typeface="Tahoma" panose="020B0604030504040204" pitchFamily="34" charset="0"/>
              </a:rPr>
              <a:t>Il importe donc de protéger votre vie privée et de respecter celle d’autrui.</a:t>
            </a: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r>
              <a:rPr lang="fr-CH" sz="1000" dirty="0">
                <a:latin typeface="Tahoma" panose="020B0604030504040204" pitchFamily="34" charset="0"/>
              </a:rPr>
              <a:t>Source d’images: Ministère de la recherche et de l’éducation</a:t>
            </a:r>
          </a:p>
          <a:p>
            <a:r>
              <a:rPr lang="fr-CH" sz="1000" dirty="0">
                <a:latin typeface="Tahoma" panose="020B0604030504040204" pitchFamily="34" charset="0"/>
                <a:hlinkClick r:id="rId3"/>
              </a:rPr>
              <a:t>https://static1.bmbfcluster.de/2/3/3/4_c76fda0ed54d014/2334meg_4e6cb79899f70b9.jpg</a:t>
            </a:r>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sz="1000"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a:p>
            <a:endParaRPr lang="fr-CH"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txBox="1">
            <a:spLocks noChangeArrowheads="1"/>
          </p:cNvSpPr>
          <p:nvPr/>
        </p:nvSpPr>
        <p:spPr bwMode="auto">
          <a:xfrm>
            <a:off x="46038" y="203200"/>
            <a:ext cx="909796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400">
                <a:solidFill>
                  <a:schemeClr val="tx1"/>
                </a:solidFill>
                <a:latin typeface="Calibri" pitchFamily="34" charset="0"/>
              </a:defRPr>
            </a:lvl2pPr>
            <a:lvl3pPr algn="l" rtl="0" eaLnBrk="0" fontAlgn="base" hangingPunct="0">
              <a:spcBef>
                <a:spcPct val="0"/>
              </a:spcBef>
              <a:spcAft>
                <a:spcPct val="0"/>
              </a:spcAft>
              <a:defRPr sz="2400">
                <a:solidFill>
                  <a:schemeClr val="tx1"/>
                </a:solidFill>
                <a:latin typeface="Calibri" pitchFamily="34" charset="0"/>
              </a:defRPr>
            </a:lvl3pPr>
            <a:lvl4pPr algn="l" rtl="0" eaLnBrk="0" fontAlgn="base" hangingPunct="0">
              <a:spcBef>
                <a:spcPct val="0"/>
              </a:spcBef>
              <a:spcAft>
                <a:spcPct val="0"/>
              </a:spcAft>
              <a:defRPr sz="2400">
                <a:solidFill>
                  <a:schemeClr val="tx1"/>
                </a:solidFill>
                <a:latin typeface="Calibri" pitchFamily="34" charset="0"/>
              </a:defRPr>
            </a:lvl4pPr>
            <a:lvl5pPr algn="l" rtl="0" eaLnBrk="0" fontAlgn="base" hangingPunct="0">
              <a:spcBef>
                <a:spcPct val="0"/>
              </a:spcBef>
              <a:spcAft>
                <a:spcPct val="0"/>
              </a:spcAft>
              <a:defRPr sz="2400">
                <a:solidFill>
                  <a:schemeClr val="tx1"/>
                </a:solidFill>
                <a:latin typeface="Calibri" pitchFamily="34" charset="0"/>
              </a:defRPr>
            </a:lvl5pPr>
            <a:lvl6pPr marL="457200" algn="l" rtl="0" fontAlgn="base">
              <a:spcBef>
                <a:spcPct val="0"/>
              </a:spcBef>
              <a:spcAft>
                <a:spcPct val="0"/>
              </a:spcAft>
              <a:defRPr sz="2400">
                <a:solidFill>
                  <a:schemeClr val="tx1"/>
                </a:solidFill>
                <a:latin typeface="Calibri" pitchFamily="34" charset="0"/>
              </a:defRPr>
            </a:lvl6pPr>
            <a:lvl7pPr marL="914400" algn="l" rtl="0" fontAlgn="base">
              <a:spcBef>
                <a:spcPct val="0"/>
              </a:spcBef>
              <a:spcAft>
                <a:spcPct val="0"/>
              </a:spcAft>
              <a:defRPr sz="2400">
                <a:solidFill>
                  <a:schemeClr val="tx1"/>
                </a:solidFill>
                <a:latin typeface="Calibri" pitchFamily="34" charset="0"/>
              </a:defRPr>
            </a:lvl7pPr>
            <a:lvl8pPr marL="1371600" algn="l" rtl="0" fontAlgn="base">
              <a:spcBef>
                <a:spcPct val="0"/>
              </a:spcBef>
              <a:spcAft>
                <a:spcPct val="0"/>
              </a:spcAft>
              <a:defRPr sz="2400">
                <a:solidFill>
                  <a:schemeClr val="tx1"/>
                </a:solidFill>
                <a:latin typeface="Calibri" pitchFamily="34" charset="0"/>
              </a:defRPr>
            </a:lvl8pPr>
            <a:lvl9pPr marL="1828800" algn="l" rtl="0" fontAlgn="base">
              <a:spcBef>
                <a:spcPct val="0"/>
              </a:spcBef>
              <a:spcAft>
                <a:spcPct val="0"/>
              </a:spcAft>
              <a:defRPr sz="2400">
                <a:solidFill>
                  <a:schemeClr val="tx1"/>
                </a:solidFill>
                <a:latin typeface="Calibri" pitchFamily="34" charset="0"/>
              </a:defRPr>
            </a:lvl9pPr>
          </a:lstStyle>
          <a:p>
            <a:pPr eaLnBrk="1" hangingPunct="1"/>
            <a:r>
              <a:rPr lang="fr-CH" altLang="de-DE" kern="0" dirty="0"/>
              <a:t>Qu’est-ce que la protection des données?</a:t>
            </a:r>
          </a:p>
        </p:txBody>
      </p:sp>
      <p:pic>
        <p:nvPicPr>
          <p:cNvPr id="4" name="Grafik 3"/>
          <p:cNvPicPr>
            <a:picLocks noChangeAspect="1"/>
          </p:cNvPicPr>
          <p:nvPr/>
        </p:nvPicPr>
        <p:blipFill>
          <a:blip r:embed="rId4"/>
          <a:stretch>
            <a:fillRect/>
          </a:stretch>
        </p:blipFill>
        <p:spPr>
          <a:xfrm>
            <a:off x="5724128" y="4941168"/>
            <a:ext cx="2088232" cy="1392155"/>
          </a:xfrm>
          <a:prstGeom prst="rect">
            <a:avLst/>
          </a:prstGeom>
        </p:spPr>
      </p:pic>
    </p:spTree>
    <p:extLst>
      <p:ext uri="{BB962C8B-B14F-4D97-AF65-F5344CB8AC3E}">
        <p14:creationId xmlns:p14="http://schemas.microsoft.com/office/powerpoint/2010/main" val="2178832300"/>
      </p:ext>
    </p:extLst>
  </p:cSld>
  <p:clrMapOvr>
    <a:masterClrMapping/>
  </p:clrMapOvr>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CH" sz="900" b="0" i="0" u="none" strike="noStrike" cap="none" normalizeH="0" baseline="0" smtClean="0">
            <a:ln>
              <a:noFill/>
            </a:ln>
            <a:solidFill>
              <a:srgbClr val="0000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CH" sz="900" b="0" i="0" u="none" strike="noStrike" cap="none" normalizeH="0" baseline="0" smtClean="0">
            <a:ln>
              <a:noFill/>
            </a:ln>
            <a:solidFill>
              <a:srgbClr val="000099"/>
            </a:solidFill>
            <a:effectLst/>
            <a:latin typeface="Arial" charset="0"/>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A0FDC1EF176014E845E9F54CA3642F8" ma:contentTypeVersion="0" ma:contentTypeDescription="Ein neues Dokument erstellen." ma:contentTypeScope="" ma:versionID="145d731639aeae1d5c3e25ebc554bc97">
  <xsd:schema xmlns:xsd="http://www.w3.org/2001/XMLSchema" xmlns:xs="http://www.w3.org/2001/XMLSchema" xmlns:p="http://schemas.microsoft.com/office/2006/metadata/properties" targetNamespace="http://schemas.microsoft.com/office/2006/metadata/properties" ma:root="true" ma:fieldsID="66c4a6dd5ef775a5269b08f7de37f93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037E31C-F057-4A5E-B21E-E445CFA01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A8BFB9C-6988-4975-94BC-1F59FB31C35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655</Words>
  <Application>Microsoft Office PowerPoint</Application>
  <PresentationFormat>Bildschirmpräsentation (4:3)</PresentationFormat>
  <Paragraphs>158</Paragraphs>
  <Slides>14</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Tahoma</vt:lpstr>
      <vt:lpstr>Times New Roman</vt:lpstr>
      <vt:lpstr>Wingdings</vt:lpstr>
      <vt:lpstr>Benutzerdefiniertes Design</vt:lpstr>
      <vt:lpstr>Qu’est-ce que la protection des données?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kik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ben</dc:creator>
  <cp:lastModifiedBy>Praktikum kik AG</cp:lastModifiedBy>
  <cp:revision>60</cp:revision>
  <dcterms:created xsi:type="dcterms:W3CDTF">2007-06-08T08:15:33Z</dcterms:created>
  <dcterms:modified xsi:type="dcterms:W3CDTF">2018-06-29T14:02:57Z</dcterms:modified>
</cp:coreProperties>
</file>